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1886" r:id="rId2"/>
    <p:sldId id="256" r:id="rId3"/>
    <p:sldId id="1875" r:id="rId4"/>
    <p:sldId id="1881" r:id="rId5"/>
    <p:sldId id="1902" r:id="rId6"/>
    <p:sldId id="301" r:id="rId7"/>
    <p:sldId id="1883" r:id="rId8"/>
    <p:sldId id="1891" r:id="rId9"/>
    <p:sldId id="1901" r:id="rId10"/>
    <p:sldId id="1892" r:id="rId11"/>
    <p:sldId id="1894" r:id="rId12"/>
    <p:sldId id="1895" r:id="rId13"/>
    <p:sldId id="1904" r:id="rId14"/>
    <p:sldId id="1905" r:id="rId15"/>
    <p:sldId id="1906" r:id="rId16"/>
    <p:sldId id="1907" r:id="rId17"/>
    <p:sldId id="1911" r:id="rId18"/>
    <p:sldId id="1912" r:id="rId19"/>
    <p:sldId id="1897" r:id="rId20"/>
    <p:sldId id="1909" r:id="rId21"/>
    <p:sldId id="1910" r:id="rId22"/>
    <p:sldId id="1884" r:id="rId23"/>
    <p:sldId id="1896" r:id="rId24"/>
    <p:sldId id="1917" r:id="rId25"/>
    <p:sldId id="1918" r:id="rId26"/>
    <p:sldId id="1919" r:id="rId27"/>
    <p:sldId id="1916" r:id="rId28"/>
    <p:sldId id="1920" r:id="rId29"/>
    <p:sldId id="1885" r:id="rId30"/>
    <p:sldId id="1913" r:id="rId31"/>
    <p:sldId id="1914" r:id="rId32"/>
    <p:sldId id="1915" r:id="rId33"/>
    <p:sldId id="975" r:id="rId34"/>
    <p:sldId id="272" r:id="rId35"/>
    <p:sldId id="277" r:id="rId36"/>
    <p:sldId id="281" r:id="rId37"/>
    <p:sldId id="278" r:id="rId38"/>
    <p:sldId id="273" r:id="rId39"/>
    <p:sldId id="283" r:id="rId40"/>
    <p:sldId id="960" r:id="rId4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9B6205-8243-4659-825A-AA08503F5F5E}" v="75" dt="2024-10-08T16:09:02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936" y="7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C2D10-0888-4954-9A68-7090A3AE4DA5}" type="datetimeFigureOut">
              <a:rPr lang="es-CL" smtClean="0"/>
              <a:t>09-10-2024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3F130-B868-42CD-8DAC-9AD36C6E21F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768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23E47-B451-4081-B7B1-5410849C5D56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6940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23E47-B451-4081-B7B1-5410849C5D56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5121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AAF89-C875-1FF7-5EA4-340F7C60A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98CC61C-B270-DE9A-969A-461030464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8DFA10E-E7B5-005C-2596-FBD04FBB2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F37A05B-E4A9-3C87-3519-68585CD142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23E47-B451-4081-B7B1-5410849C5D56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3941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s-CL" sz="1200" dirty="0">
                <a:solidFill>
                  <a:schemeClr val="accent1"/>
                </a:solidFill>
              </a:rPr>
              <a:t>Son de acceso abierto, no es necesario registrarse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sz="1200" dirty="0">
                <a:solidFill>
                  <a:schemeClr val="accent1"/>
                </a:solidFill>
              </a:rPr>
              <a:t> Para el caso de OPIA hay una comunidad a la que invitamos a unirse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23E47-B451-4081-B7B1-5410849C5D56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16279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23E47-B451-4081-B7B1-5410849C5D56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4682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BFEDB-E36A-A257-AA94-3B1D76593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3CB3FC4-AC5A-4C55-3AAE-2E0E4BB58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A43590E-7523-8E3F-1512-D1A6B5C05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4925525-5D86-9E92-AE50-7404C6493C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23E47-B451-4081-B7B1-5410849C5D56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6342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23E47-B451-4081-B7B1-5410849C5D56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7567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23E47-B451-4081-B7B1-5410849C5D56}" type="slidenum">
              <a:rPr lang="es-CL" smtClean="0"/>
              <a:t>29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9276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41D18E-51B1-3323-F2BD-73E24B116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F129F3-6B6C-37C3-6F72-914D81E3B7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ECBE9B-3496-B5F0-A16C-C5FFF45B2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75D5-9027-45D2-8B3F-507B1A0A633C}" type="datetimeFigureOut">
              <a:rPr lang="es-CL" smtClean="0"/>
              <a:t>09-10-2024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A57160-41A7-4157-31B0-8C704E8D4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27A589-D1D5-6C12-0B11-FFBA528B0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B88-491C-4BB9-9F6F-3AE21CCF3204}" type="slidenum">
              <a:rPr lang="es-CL" smtClean="0"/>
              <a:t>‹Nº›</a:t>
            </a:fld>
            <a:endParaRPr lang="es-CL"/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65209EA9-7C10-7F1D-0A42-FEAF139179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0" y="631071"/>
            <a:ext cx="2536203" cy="565045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DA09CB2-7433-B7B6-837D-0275298D95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866" y="186687"/>
            <a:ext cx="1431530" cy="7365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E9AD085-AC1F-4C06-3FE2-C11EC74A46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43" y="6281529"/>
            <a:ext cx="11742638" cy="57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62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60FC63-7CB9-9067-6237-396DAA0DC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12A25D-FFA9-2920-5382-AD959016D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8791DF-EF27-9FB9-C15F-D6168C50B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75D5-9027-45D2-8B3F-507B1A0A633C}" type="datetimeFigureOut">
              <a:rPr lang="es-CL" smtClean="0"/>
              <a:t>09-10-2024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D364C6-EA31-FB5F-08C7-452CAC690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36B214-A433-0119-D5F3-7D9AB08EC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B88-491C-4BB9-9F6F-3AE21CCF320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8844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46867E7-A57C-4793-4F91-E7CF9F659C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21A8D39-A1C2-5B4A-CF20-366426FD1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1AE8E2-7FC9-F014-D5B8-06DA34E8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75D5-9027-45D2-8B3F-507B1A0A633C}" type="datetimeFigureOut">
              <a:rPr lang="es-CL" smtClean="0"/>
              <a:t>09-10-2024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435200-B8E3-164E-A55B-58378097D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D90C47-C41E-F062-E3BC-4CA8C4DBF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B88-491C-4BB9-9F6F-3AE21CCF320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125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97" b="0" i="0">
                <a:solidFill>
                  <a:srgbClr val="697378"/>
                </a:solidFill>
                <a:latin typeface="Montserrat Thin"/>
                <a:cs typeface="Montserrat Thin"/>
              </a:defRPr>
            </a:lvl1pPr>
          </a:lstStyle>
          <a:p>
            <a:pPr marL="8926">
              <a:spcBef>
                <a:spcPts val="67"/>
              </a:spcBef>
            </a:pPr>
            <a:r>
              <a:rPr lang="es-ES" sz="422"/>
              <a:t>FUNDACIÓN</a:t>
            </a:r>
            <a:r>
              <a:rPr lang="es-ES" sz="422" spc="11"/>
              <a:t> </a:t>
            </a:r>
            <a:r>
              <a:rPr lang="es-ES" sz="422"/>
              <a:t>PARA</a:t>
            </a:r>
            <a:r>
              <a:rPr lang="es-ES" sz="422" spc="14"/>
              <a:t> </a:t>
            </a:r>
            <a:r>
              <a:rPr lang="es-ES" sz="422"/>
              <a:t>LA</a:t>
            </a:r>
            <a:r>
              <a:rPr lang="es-ES" sz="422" spc="14"/>
              <a:t> </a:t>
            </a:r>
            <a:r>
              <a:rPr lang="es-ES" sz="422"/>
              <a:t>INNOVACIÓN</a:t>
            </a:r>
            <a:r>
              <a:rPr lang="es-ES" sz="422" spc="14"/>
              <a:t> </a:t>
            </a:r>
            <a:r>
              <a:rPr lang="es-ES" sz="422"/>
              <a:t>AGRARIA</a:t>
            </a:r>
            <a:r>
              <a:rPr lang="es-ES" sz="422" spc="137"/>
              <a:t> </a:t>
            </a:r>
            <a:r>
              <a:rPr lang="es-ES" sz="422"/>
              <a:t>|</a:t>
            </a:r>
            <a:r>
              <a:rPr lang="es-ES" sz="422" spc="134"/>
              <a:t> </a:t>
            </a:r>
            <a:r>
              <a:rPr lang="es-ES" sz="422" spc="-18"/>
              <a:t>FIA</a:t>
            </a:r>
            <a:endParaRPr lang="es-ES" sz="422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857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9612D-9BDA-C349-3710-E6FFB0084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9416BC-BC45-85FB-EE13-0399383B3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D92DE5-5BA4-DB30-362A-2F6910E1C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75D5-9027-45D2-8B3F-507B1A0A633C}" type="datetimeFigureOut">
              <a:rPr lang="es-CL" smtClean="0"/>
              <a:t>09-10-2024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6F48F7-1663-FF68-A1F6-FC6D9C18F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FD093E-0FB7-3C34-D770-D42CDD77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B88-491C-4BB9-9F6F-3AE21CCF3204}" type="slidenum">
              <a:rPr lang="es-CL" smtClean="0"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CFB65AB-41FF-347E-1EF2-F756C0466B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9" y="6306127"/>
            <a:ext cx="11241582" cy="5518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DFD3CD9-0FAD-29CD-043F-401E36B20E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403" y="235961"/>
            <a:ext cx="1363697" cy="70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37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1D0D0-F304-F132-F3BA-4844F888F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93FC9A-41B2-6AD3-667C-9314404A8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FB099B-B64D-DA70-1158-D243D53AB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75D5-9027-45D2-8B3F-507B1A0A633C}" type="datetimeFigureOut">
              <a:rPr lang="es-CL" smtClean="0"/>
              <a:t>09-10-2024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9E013A-513A-BEF1-6178-92BB325B7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C05EFD-3845-7CE5-E5A4-75F959926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B88-491C-4BB9-9F6F-3AE21CCF320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1281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3358FE-0ADD-3D5B-9AEB-238949977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B434D7-8A47-7E90-94C0-D8415A166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D5968D-836A-FFF2-7336-FEC45B6C1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783ACB6-54C9-C521-B542-BD6C1F0F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75D5-9027-45D2-8B3F-507B1A0A633C}" type="datetimeFigureOut">
              <a:rPr lang="es-CL" smtClean="0"/>
              <a:t>09-10-2024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B58ADE-D691-C56A-DB19-EF0A41E8C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38D589-B385-FB27-5471-7AF256944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B88-491C-4BB9-9F6F-3AE21CCF320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00168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E9F00C-805C-217B-9B21-AA04123FA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5AC569-0E4C-2968-B32E-10D829544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5FA06C-7D73-673F-2B00-B44408A63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EF208C2-ACD4-D64B-4F4B-97F391F392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28B2B7-91C4-79E1-A0F9-85F3789245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5B75966-5B44-1F12-5168-75F838DA8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75D5-9027-45D2-8B3F-507B1A0A633C}" type="datetimeFigureOut">
              <a:rPr lang="es-CL" smtClean="0"/>
              <a:t>09-10-2024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5A4B711-247F-DA3D-9E57-2717F368D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CF82C90-CFFD-C0F9-7CE1-53D84F17B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B88-491C-4BB9-9F6F-3AE21CCF320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3817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A812C0-ECC8-BE6D-557D-1AB47476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58FDCBB-8C78-2D6A-C090-995CB11E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75D5-9027-45D2-8B3F-507B1A0A633C}" type="datetimeFigureOut">
              <a:rPr lang="es-CL" smtClean="0"/>
              <a:t>09-10-2024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4B5CD9A-AA61-198D-0D4E-AAE7A7222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EDAB839-B5DB-0023-6A48-73735C2B0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B88-491C-4BB9-9F6F-3AE21CCF320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85236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417B145-2EC5-2D14-0F0A-BF13FCD30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75D5-9027-45D2-8B3F-507B1A0A633C}" type="datetimeFigureOut">
              <a:rPr lang="es-CL" smtClean="0"/>
              <a:t>09-10-2024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B72AB07-0126-1FAF-5100-6F1A09D7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51DE2D-ACB6-05A9-269E-F7C0869A7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B88-491C-4BB9-9F6F-3AE21CCF3204}" type="slidenum">
              <a:rPr lang="es-CL" smtClean="0"/>
              <a:t>‹Nº›</a:t>
            </a:fld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DFE562A-E74C-CE24-46A8-104B8BF883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866" y="186687"/>
            <a:ext cx="1431530" cy="73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58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7E41C-279C-2B68-0EC1-54C60E01D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C47AED-EF41-7D7B-4DD1-A308F65A9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34F327-5680-92CB-9AB7-B2BC7976D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F28069-3B78-8577-4340-9B4D0DAAD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75D5-9027-45D2-8B3F-507B1A0A633C}" type="datetimeFigureOut">
              <a:rPr lang="es-CL" smtClean="0"/>
              <a:t>09-10-2024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B1CF6F-015F-9398-EA93-1E4C77D68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831D7A-A7D0-7F17-076E-566C4658A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B88-491C-4BB9-9F6F-3AE21CCF320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7990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E2B797-76C1-5AE7-EA36-C4020822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657C7FE-C455-D021-1E63-8FB7110DEC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B797B10-CF2F-5CAF-CA94-3B1495A77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CC377AE-CB29-D0EB-ACC4-7B1AD9B82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175D5-9027-45D2-8B3F-507B1A0A633C}" type="datetimeFigureOut">
              <a:rPr lang="es-CL" smtClean="0"/>
              <a:t>09-10-2024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D56C77-C985-41F8-7128-EA5401F5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0C2DEA-576D-4119-414C-ACFEB28B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1BB88-491C-4BB9-9F6F-3AE21CCF320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7027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4F89E3D-268C-C72C-CDC3-BC9AD77F4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D17321-9B2A-668F-20B9-69C2CC480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54C3F8-766F-E1A8-EB1A-DC35559BBB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E175D5-9027-45D2-8B3F-507B1A0A633C}" type="datetimeFigureOut">
              <a:rPr lang="es-CL" smtClean="0"/>
              <a:t>09-10-2024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C991D1-9A97-0C0B-FF2A-FBDD2C687D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232A74-3D14-250D-84BE-5E69476BB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A1BB88-491C-4BB9-9F6F-3AE21CCF320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1290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www.fia.cl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opia.fia.cl/601/w3-propertyvalue-147024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hyperlink" Target="https://opia.fia.cl/601/w3-propertyvalue-148969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6.png"/><Relationship Id="rId7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ia.fia.cl/601/w3-propertyvalue-148974.html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dap.gob.cl/fichas-tecnicas" TargetMode="External"/><Relationship Id="rId3" Type="http://schemas.openxmlformats.org/officeDocument/2006/relationships/hyperlink" Target="https://opia.fia.cl/601/w3-channel.html" TargetMode="External"/><Relationship Id="rId7" Type="http://schemas.openxmlformats.org/officeDocument/2006/relationships/hyperlink" Target="https://bibliotecadigital.infor.cl/" TargetMode="External"/><Relationship Id="rId2" Type="http://schemas.openxmlformats.org/officeDocument/2006/relationships/hyperlink" Target="http://bibliotecadigital.fia.cl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bliotecadigital.ciren.cl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bibliotecadigital.odepa.gob.cl/" TargetMode="External"/><Relationship Id="rId10" Type="http://schemas.openxmlformats.org/officeDocument/2006/relationships/image" Target="../media/image62.png"/><Relationship Id="rId4" Type="http://schemas.openxmlformats.org/officeDocument/2006/relationships/hyperlink" Target="https://biblioteca.inia.cl/" TargetMode="External"/><Relationship Id="rId9" Type="http://schemas.openxmlformats.org/officeDocument/2006/relationships/hyperlink" Target="https://www.chileagricola.cl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biblioteca.utalca.cl/" TargetMode="External"/><Relationship Id="rId3" Type="http://schemas.openxmlformats.org/officeDocument/2006/relationships/hyperlink" Target="https://bibliotecas.uc.cl/" TargetMode="External"/><Relationship Id="rId7" Type="http://schemas.openxmlformats.org/officeDocument/2006/relationships/hyperlink" Target="https://sibib.ucm.cl/" TargetMode="External"/><Relationship Id="rId2" Type="http://schemas.openxmlformats.org/officeDocument/2006/relationships/hyperlink" Target="https://agronomia.uchile.cl/bibliotec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iblioteca.uach.cl/" TargetMode="External"/><Relationship Id="rId11" Type="http://schemas.openxmlformats.org/officeDocument/2006/relationships/image" Target="../media/image63.jpeg"/><Relationship Id="rId5" Type="http://schemas.openxmlformats.org/officeDocument/2006/relationships/hyperlink" Target="https://bibliotecas.udec.cl/" TargetMode="External"/><Relationship Id="rId10" Type="http://schemas.openxmlformats.org/officeDocument/2006/relationships/hyperlink" Target="https://bibliotecas.duoc.cl/inicio" TargetMode="External"/><Relationship Id="rId4" Type="http://schemas.openxmlformats.org/officeDocument/2006/relationships/hyperlink" Target="https://catalogo.pucv.cl/cgi-bin/koha/opac-main.pl" TargetMode="External"/><Relationship Id="rId9" Type="http://schemas.openxmlformats.org/officeDocument/2006/relationships/hyperlink" Target="http://sb.uta.cl/sbuta/#inicio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sitorioslatinoamericanos.uchile.cl/handle/2250/1/discover?filtertype=type&amp;filter_relational_operator=equals&amp;filter=Tesis" TargetMode="External"/><Relationship Id="rId7" Type="http://schemas.openxmlformats.org/officeDocument/2006/relationships/hyperlink" Target="http://repositorio.ucm.cl/handle/ucm/94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ybertesis.uach.cl/" TargetMode="External"/><Relationship Id="rId5" Type="http://schemas.openxmlformats.org/officeDocument/2006/relationships/hyperlink" Target="https://repositorio.uc.cl/busqueda" TargetMode="External"/><Relationship Id="rId4" Type="http://schemas.openxmlformats.org/officeDocument/2006/relationships/hyperlink" Target="https://repositorio.uchile.cl/discover?filtertype=type&amp;filter_relational_operator=equals&amp;filter=Tesis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depa.gob.cl/estadisticas-del-sector/bases-de-datos-comercio-exterior" TargetMode="External"/><Relationship Id="rId3" Type="http://schemas.openxmlformats.org/officeDocument/2006/relationships/hyperlink" Target="https://ageconsearch.umn.edu/" TargetMode="External"/><Relationship Id="rId7" Type="http://schemas.openxmlformats.org/officeDocument/2006/relationships/hyperlink" Target="https://www.fao.org/faostat/es/#home" TargetMode="External"/><Relationship Id="rId2" Type="http://schemas.openxmlformats.org/officeDocument/2006/relationships/hyperlink" Target="https://www.nal.usda.gov/agricola?DB=local&amp;PAGE=bbSearc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" TargetMode="External"/><Relationship Id="rId11" Type="http://schemas.openxmlformats.org/officeDocument/2006/relationships/image" Target="../media/image65.jpeg"/><Relationship Id="rId5" Type="http://schemas.openxmlformats.org/officeDocument/2006/relationships/hyperlink" Target="https://pubmed.ncbi.nlm.nih.gov/" TargetMode="External"/><Relationship Id="rId10" Type="http://schemas.openxmlformats.org/officeDocument/2006/relationships/hyperlink" Target="https://www.ine.gob.cl/censoagropecuario" TargetMode="External"/><Relationship Id="rId4" Type="http://schemas.openxmlformats.org/officeDocument/2006/relationships/hyperlink" Target="https://scielo.org/" TargetMode="External"/><Relationship Id="rId9" Type="http://schemas.openxmlformats.org/officeDocument/2006/relationships/hyperlink" Target="https://cdc.prochile.cl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patentscope.wipo.int/search/es/search.jsf" TargetMode="External"/><Relationship Id="rId3" Type="http://schemas.openxmlformats.org/officeDocument/2006/relationships/hyperlink" Target="https://opia.fia.cl/601/w3-propertyvalue-71885.html" TargetMode="External"/><Relationship Id="rId7" Type="http://schemas.openxmlformats.org/officeDocument/2006/relationships/hyperlink" Target="http://repositoriodigital.corfo.cl/xmlui/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positorio.anid.cl/home" TargetMode="External"/><Relationship Id="rId5" Type="http://schemas.openxmlformats.org/officeDocument/2006/relationships/hyperlink" Target="https://observa.minciencia.gob.cl/" TargetMode="External"/><Relationship Id="rId4" Type="http://schemas.openxmlformats.org/officeDocument/2006/relationships/hyperlink" Target="https://datainnovacion.cl/buscador-proyectos" TargetMode="External"/><Relationship Id="rId9" Type="http://schemas.openxmlformats.org/officeDocument/2006/relationships/hyperlink" Target="https://ion.inapi.cl/Patente/ConsultaAvanzadaPatentes.aspx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shplaza.es/" TargetMode="External"/><Relationship Id="rId13" Type="http://schemas.openxmlformats.org/officeDocument/2006/relationships/image" Target="../media/image67.png"/><Relationship Id="rId3" Type="http://schemas.openxmlformats.org/officeDocument/2006/relationships/hyperlink" Target="https://cetalimentos.cl/" TargetMode="External"/><Relationship Id="rId7" Type="http://schemas.openxmlformats.org/officeDocument/2006/relationships/hyperlink" Target="https://fedefruta.cl/" TargetMode="External"/><Relationship Id="rId12" Type="http://schemas.openxmlformats.org/officeDocument/2006/relationships/hyperlink" Target="https://www.revistaagricultura.com/portada" TargetMode="External"/><Relationship Id="rId2" Type="http://schemas.openxmlformats.org/officeDocument/2006/relationships/hyperlink" Target="https://www.ceap.cl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soex.cl/" TargetMode="External"/><Relationship Id="rId11" Type="http://schemas.openxmlformats.org/officeDocument/2006/relationships/hyperlink" Target="https://mundoagro.cl/" TargetMode="External"/><Relationship Id="rId5" Type="http://schemas.openxmlformats.org/officeDocument/2006/relationships/hyperlink" Target="https://www.portalfruticola.com/" TargetMode="External"/><Relationship Id="rId10" Type="http://schemas.openxmlformats.org/officeDocument/2006/relationships/hyperlink" Target="https://www.redagricola.com/cl/" TargetMode="External"/><Relationship Id="rId4" Type="http://schemas.openxmlformats.org/officeDocument/2006/relationships/hyperlink" Target="https://pomaceas.utalca.cl/" TargetMode="External"/><Relationship Id="rId9" Type="http://schemas.openxmlformats.org/officeDocument/2006/relationships/hyperlink" Target="https://www.foodnavigator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o@fia.cl" TargetMode="External"/><Relationship Id="rId2" Type="http://schemas.openxmlformats.org/officeDocument/2006/relationships/hyperlink" Target="mailto:ajofre@fia.c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svg"/><Relationship Id="rId12" Type="http://schemas.openxmlformats.org/officeDocument/2006/relationships/hyperlink" Target="https://opia.fia.cl/601/w3-propertyvalue-71885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hyperlink" Target="https://bibliotecadigital.fia.cl/home" TargetMode="External"/><Relationship Id="rId5" Type="http://schemas.openxmlformats.org/officeDocument/2006/relationships/image" Target="../media/image16.png"/><Relationship Id="rId10" Type="http://schemas.openxmlformats.org/officeDocument/2006/relationships/hyperlink" Target="https://opia.fia.cl/601/w3-channel.html" TargetMode="External"/><Relationship Id="rId4" Type="http://schemas.openxmlformats.org/officeDocument/2006/relationships/image" Target="../media/image6.sv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6.sv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 descr="Un jardín con plantas&#10;&#10;Descripción generada automáticamente">
            <a:extLst>
              <a:ext uri="{FF2B5EF4-FFF2-40B4-BE49-F238E27FC236}">
                <a16:creationId xmlns:a16="http://schemas.microsoft.com/office/drawing/2014/main" id="{E1F4A399-B095-7FF0-81D6-D2E89F5A8F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4" b="10974"/>
          <a:stretch/>
        </p:blipFill>
        <p:spPr>
          <a:xfrm>
            <a:off x="0" y="1673"/>
            <a:ext cx="12192000" cy="4711603"/>
          </a:xfrm>
          <a:prstGeom prst="rect">
            <a:avLst/>
          </a:prstGeom>
        </p:spPr>
      </p:pic>
      <p:sp>
        <p:nvSpPr>
          <p:cNvPr id="28" name="object 2">
            <a:extLst>
              <a:ext uri="{FF2B5EF4-FFF2-40B4-BE49-F238E27FC236}">
                <a16:creationId xmlns:a16="http://schemas.microsoft.com/office/drawing/2014/main" id="{C6E0B097-91E8-9A63-D7F8-851A1487F5C3}"/>
              </a:ext>
            </a:extLst>
          </p:cNvPr>
          <p:cNvSpPr/>
          <p:nvPr/>
        </p:nvSpPr>
        <p:spPr>
          <a:xfrm>
            <a:off x="0" y="1673"/>
            <a:ext cx="12192000" cy="4694146"/>
          </a:xfrm>
          <a:custGeom>
            <a:avLst/>
            <a:gdLst/>
            <a:ahLst/>
            <a:cxnLst/>
            <a:rect l="l" t="t" r="r" b="b"/>
            <a:pathLst>
              <a:path w="17348200" h="9753600">
                <a:moveTo>
                  <a:pt x="17348200" y="0"/>
                </a:moveTo>
                <a:lnTo>
                  <a:pt x="0" y="0"/>
                </a:lnTo>
                <a:lnTo>
                  <a:pt x="0" y="9753600"/>
                </a:lnTo>
                <a:lnTo>
                  <a:pt x="17348200" y="9753600"/>
                </a:lnTo>
                <a:lnTo>
                  <a:pt x="17348200" y="0"/>
                </a:lnTo>
                <a:close/>
              </a:path>
            </a:pathLst>
          </a:custGeom>
          <a:solidFill>
            <a:srgbClr val="073B5A">
              <a:alpha val="58039"/>
            </a:srgbClr>
          </a:solidFill>
        </p:spPr>
        <p:txBody>
          <a:bodyPr wrap="square" lIns="0" tIns="0" rIns="0" bIns="0" rtlCol="0"/>
          <a:lstStyle/>
          <a:p>
            <a:endParaRPr sz="1265"/>
          </a:p>
        </p:txBody>
      </p:sp>
      <p:grpSp>
        <p:nvGrpSpPr>
          <p:cNvPr id="5" name="object 5"/>
          <p:cNvGrpSpPr/>
          <p:nvPr/>
        </p:nvGrpSpPr>
        <p:grpSpPr>
          <a:xfrm>
            <a:off x="181318" y="1673"/>
            <a:ext cx="1148689" cy="80328"/>
            <a:chOff x="258000" y="0"/>
            <a:chExt cx="1634489" cy="114300"/>
          </a:xfrm>
        </p:grpSpPr>
        <p:sp>
          <p:nvSpPr>
            <p:cNvPr id="6" name="object 6"/>
            <p:cNvSpPr/>
            <p:nvPr/>
          </p:nvSpPr>
          <p:spPr>
            <a:xfrm>
              <a:off x="258000" y="0"/>
              <a:ext cx="735965" cy="114300"/>
            </a:xfrm>
            <a:custGeom>
              <a:avLst/>
              <a:gdLst/>
              <a:ahLst/>
              <a:cxnLst/>
              <a:rect l="l" t="t" r="r" b="b"/>
              <a:pathLst>
                <a:path w="735965" h="114300">
                  <a:moveTo>
                    <a:pt x="735444" y="0"/>
                  </a:moveTo>
                  <a:lnTo>
                    <a:pt x="0" y="0"/>
                  </a:lnTo>
                  <a:lnTo>
                    <a:pt x="0" y="114287"/>
                  </a:lnTo>
                  <a:lnTo>
                    <a:pt x="735444" y="114287"/>
                  </a:lnTo>
                  <a:lnTo>
                    <a:pt x="735444" y="0"/>
                  </a:lnTo>
                  <a:close/>
                </a:path>
              </a:pathLst>
            </a:custGeom>
            <a:solidFill>
              <a:srgbClr val="16699A"/>
            </a:solidFill>
          </p:spPr>
          <p:txBody>
            <a:bodyPr wrap="square" lIns="0" tIns="0" rIns="0" bIns="0" rtlCol="0"/>
            <a:lstStyle/>
            <a:p>
              <a:endParaRPr sz="1265"/>
            </a:p>
          </p:txBody>
        </p:sp>
        <p:sp>
          <p:nvSpPr>
            <p:cNvPr id="7" name="object 7"/>
            <p:cNvSpPr/>
            <p:nvPr/>
          </p:nvSpPr>
          <p:spPr>
            <a:xfrm>
              <a:off x="993432" y="0"/>
              <a:ext cx="899160" cy="114300"/>
            </a:xfrm>
            <a:custGeom>
              <a:avLst/>
              <a:gdLst/>
              <a:ahLst/>
              <a:cxnLst/>
              <a:rect l="l" t="t" r="r" b="b"/>
              <a:pathLst>
                <a:path w="899160" h="114300">
                  <a:moveTo>
                    <a:pt x="898867" y="0"/>
                  </a:moveTo>
                  <a:lnTo>
                    <a:pt x="0" y="0"/>
                  </a:lnTo>
                  <a:lnTo>
                    <a:pt x="0" y="114287"/>
                  </a:lnTo>
                  <a:lnTo>
                    <a:pt x="898867" y="114287"/>
                  </a:lnTo>
                  <a:lnTo>
                    <a:pt x="898867" y="0"/>
                  </a:lnTo>
                  <a:close/>
                </a:path>
              </a:pathLst>
            </a:custGeom>
            <a:solidFill>
              <a:srgbClr val="D03C48"/>
            </a:solidFill>
          </p:spPr>
          <p:txBody>
            <a:bodyPr wrap="square" lIns="0" tIns="0" rIns="0" bIns="0" rtlCol="0"/>
            <a:lstStyle/>
            <a:p>
              <a:endParaRPr sz="1265"/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50" b="0" i="0">
                <a:solidFill>
                  <a:srgbClr val="697378"/>
                </a:solidFill>
                <a:latin typeface="Montserrat Thin"/>
                <a:cs typeface="Montserrat Thin"/>
              </a:defRPr>
            </a:lvl1pPr>
          </a:lstStyle>
          <a:p>
            <a:pPr marL="8926">
              <a:spcBef>
                <a:spcPts val="67"/>
              </a:spcBef>
            </a:pPr>
            <a:r>
              <a:rPr lang="es-ES" sz="600"/>
              <a:t>FUNDACIÓN</a:t>
            </a:r>
            <a:r>
              <a:rPr lang="es-ES" sz="600" spc="15"/>
              <a:t> </a:t>
            </a:r>
            <a:r>
              <a:rPr lang="es-ES" sz="600"/>
              <a:t>PARA</a:t>
            </a:r>
            <a:r>
              <a:rPr lang="es-ES" sz="600" spc="20"/>
              <a:t> </a:t>
            </a:r>
            <a:r>
              <a:rPr lang="es-ES" sz="600"/>
              <a:t>LA</a:t>
            </a:r>
            <a:r>
              <a:rPr lang="es-ES" sz="600" spc="20"/>
              <a:t> </a:t>
            </a:r>
            <a:r>
              <a:rPr lang="es-ES" sz="600"/>
              <a:t>INNOVACIÓN</a:t>
            </a:r>
            <a:r>
              <a:rPr lang="es-ES" sz="600" spc="20"/>
              <a:t> </a:t>
            </a:r>
            <a:r>
              <a:rPr lang="es-ES" sz="600"/>
              <a:t>AGRARIA</a:t>
            </a:r>
            <a:r>
              <a:rPr lang="es-ES" sz="600" spc="195"/>
              <a:t> </a:t>
            </a:r>
            <a:r>
              <a:rPr lang="es-ES" sz="600"/>
              <a:t>|</a:t>
            </a:r>
            <a:r>
              <a:rPr lang="es-ES" sz="600" spc="190"/>
              <a:t> </a:t>
            </a:r>
            <a:r>
              <a:rPr lang="es-ES" sz="600" spc="-25"/>
              <a:t>FIA</a:t>
            </a:r>
            <a:endParaRPr sz="703">
              <a:solidFill>
                <a:srgbClr val="073B5A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 idx="4294967295"/>
          </p:nvPr>
        </p:nvSpPr>
        <p:spPr>
          <a:xfrm>
            <a:off x="58992" y="874713"/>
            <a:ext cx="5381625" cy="1176337"/>
          </a:xfrm>
          <a:prstGeom prst="rect">
            <a:avLst/>
          </a:prstGeom>
        </p:spPr>
        <p:txBody>
          <a:bodyPr vert="horz" wrap="square" lIns="0" tIns="8033" rIns="0" bIns="0" rtlCol="0" anchor="ctr">
            <a:spAutoFit/>
          </a:bodyPr>
          <a:lstStyle/>
          <a:p>
            <a:pPr marL="8926" marR="3570">
              <a:lnSpc>
                <a:spcPct val="129700"/>
              </a:lnSpc>
              <a:spcBef>
                <a:spcPts val="63"/>
              </a:spcBef>
            </a:pPr>
            <a:r>
              <a:rPr sz="3057" dirty="0">
                <a:solidFill>
                  <a:srgbClr val="FFFFFF"/>
                </a:solidFill>
                <a:latin typeface="Montserrat" panose="00000500000000000000" pitchFamily="2" charset="0"/>
              </a:rPr>
              <a:t>FUNDACIÓN</a:t>
            </a:r>
            <a:r>
              <a:rPr sz="3057" spc="123" dirty="0">
                <a:solidFill>
                  <a:srgbClr val="FFFFFF"/>
                </a:solidFill>
                <a:latin typeface="Montserrat" panose="00000500000000000000" pitchFamily="2" charset="0"/>
              </a:rPr>
              <a:t> </a:t>
            </a:r>
            <a:r>
              <a:rPr sz="3057" dirty="0">
                <a:solidFill>
                  <a:srgbClr val="FFFFFF"/>
                </a:solidFill>
                <a:latin typeface="Montserrat" panose="00000500000000000000" pitchFamily="2" charset="0"/>
              </a:rPr>
              <a:t>PARA</a:t>
            </a:r>
            <a:r>
              <a:rPr sz="3057" spc="130" dirty="0">
                <a:solidFill>
                  <a:srgbClr val="FFFFFF"/>
                </a:solidFill>
                <a:latin typeface="Montserrat" panose="00000500000000000000" pitchFamily="2" charset="0"/>
              </a:rPr>
              <a:t> </a:t>
            </a:r>
            <a:r>
              <a:rPr sz="3057" spc="39" dirty="0">
                <a:solidFill>
                  <a:srgbClr val="FFFFFF"/>
                </a:solidFill>
                <a:latin typeface="Montserrat" panose="00000500000000000000" pitchFamily="2" charset="0"/>
              </a:rPr>
              <a:t>LA </a:t>
            </a:r>
            <a:r>
              <a:rPr sz="3057" dirty="0">
                <a:solidFill>
                  <a:srgbClr val="FFFFFF"/>
                </a:solidFill>
                <a:latin typeface="Montserrat" panose="00000500000000000000" pitchFamily="2" charset="0"/>
              </a:rPr>
              <a:t>INNOVACIÓN</a:t>
            </a:r>
            <a:r>
              <a:rPr sz="3057" spc="161" dirty="0">
                <a:solidFill>
                  <a:srgbClr val="FFFFFF"/>
                </a:solidFill>
                <a:latin typeface="Montserrat" panose="00000500000000000000" pitchFamily="2" charset="0"/>
              </a:rPr>
              <a:t> </a:t>
            </a:r>
            <a:r>
              <a:rPr sz="3057" spc="49" dirty="0">
                <a:solidFill>
                  <a:srgbClr val="FFFFFF"/>
                </a:solidFill>
                <a:latin typeface="Montserrat" panose="00000500000000000000" pitchFamily="2" charset="0"/>
              </a:rPr>
              <a:t>AGRARIA</a:t>
            </a:r>
            <a:endParaRPr sz="3057" dirty="0">
              <a:latin typeface="Montserrat" panose="00000500000000000000" pitchFamily="2" charset="0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3111" y="2414818"/>
            <a:ext cx="3552727" cy="26776"/>
            <a:chOff x="787030" y="3433703"/>
            <a:chExt cx="5055235" cy="38100"/>
          </a:xfrm>
        </p:grpSpPr>
        <p:sp>
          <p:nvSpPr>
            <p:cNvPr id="19" name="object 19"/>
            <p:cNvSpPr/>
            <p:nvPr/>
          </p:nvSpPr>
          <p:spPr>
            <a:xfrm>
              <a:off x="787030" y="3452442"/>
              <a:ext cx="5055235" cy="0"/>
            </a:xfrm>
            <a:custGeom>
              <a:avLst/>
              <a:gdLst/>
              <a:ahLst/>
              <a:cxnLst/>
              <a:rect l="l" t="t" r="r" b="b"/>
              <a:pathLst>
                <a:path w="5055235">
                  <a:moveTo>
                    <a:pt x="5054968" y="0"/>
                  </a:moveTo>
                  <a:lnTo>
                    <a:pt x="0" y="0"/>
                  </a:lnTo>
                </a:path>
              </a:pathLst>
            </a:custGeom>
            <a:solidFill>
              <a:srgbClr val="063B59"/>
            </a:solidFill>
          </p:spPr>
          <p:txBody>
            <a:bodyPr wrap="square" lIns="0" tIns="0" rIns="0" bIns="0" rtlCol="0"/>
            <a:lstStyle/>
            <a:p>
              <a:endParaRPr sz="1265"/>
            </a:p>
          </p:txBody>
        </p:sp>
        <p:sp>
          <p:nvSpPr>
            <p:cNvPr id="20" name="object 20"/>
            <p:cNvSpPr/>
            <p:nvPr/>
          </p:nvSpPr>
          <p:spPr>
            <a:xfrm>
              <a:off x="787030" y="3452442"/>
              <a:ext cx="5055235" cy="0"/>
            </a:xfrm>
            <a:custGeom>
              <a:avLst/>
              <a:gdLst/>
              <a:ahLst/>
              <a:cxnLst/>
              <a:rect l="l" t="t" r="r" b="b"/>
              <a:pathLst>
                <a:path w="5055235">
                  <a:moveTo>
                    <a:pt x="0" y="0"/>
                  </a:moveTo>
                  <a:lnTo>
                    <a:pt x="5054968" y="0"/>
                  </a:lnTo>
                </a:path>
              </a:pathLst>
            </a:custGeom>
            <a:ln w="374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65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56531" y="2427006"/>
            <a:ext cx="10795050" cy="863927"/>
          </a:xfrm>
          <a:prstGeom prst="rect">
            <a:avLst/>
          </a:prstGeom>
        </p:spPr>
        <p:txBody>
          <a:bodyPr vert="horz" wrap="square" lIns="0" tIns="73188" rIns="0" bIns="0" rtlCol="0" anchor="t">
            <a:spAutoFit/>
          </a:bodyPr>
          <a:lstStyle/>
          <a:p>
            <a:pPr marL="36149">
              <a:spcBef>
                <a:spcPts val="576"/>
              </a:spcBef>
            </a:pPr>
            <a:r>
              <a:rPr sz="2811" b="1" spc="102">
                <a:solidFill>
                  <a:srgbClr val="FFFFFF"/>
                </a:solidFill>
                <a:latin typeface="Montserrat"/>
                <a:cs typeface="Montserrat Thin"/>
              </a:rPr>
              <a:t>27</a:t>
            </a:r>
            <a:r>
              <a:rPr sz="2811" b="1" spc="84">
                <a:solidFill>
                  <a:srgbClr val="FFFFFF"/>
                </a:solidFill>
                <a:latin typeface="Montserrat"/>
                <a:cs typeface="Montserrat Thin"/>
              </a:rPr>
              <a:t> </a:t>
            </a:r>
            <a:r>
              <a:rPr lang="es-ES" sz="2811" b="1" spc="88">
                <a:solidFill>
                  <a:srgbClr val="FFFFFF"/>
                </a:solidFill>
                <a:latin typeface="Montserrat"/>
                <a:cs typeface="Montserrat Thin"/>
              </a:rPr>
              <a:t>años</a:t>
            </a:r>
            <a:endParaRPr sz="2811" b="1">
              <a:latin typeface="Montserrat" panose="00000500000000000000" pitchFamily="2" charset="0"/>
              <a:cs typeface="Montserrat Thin"/>
            </a:endParaRPr>
          </a:p>
          <a:p>
            <a:pPr marL="8926">
              <a:spcBef>
                <a:spcPts val="348"/>
              </a:spcBef>
            </a:pPr>
            <a:r>
              <a:rPr lang="es-CL" sz="2073">
                <a:solidFill>
                  <a:srgbClr val="FFFFFF"/>
                </a:solidFill>
                <a:latin typeface="Montserrat"/>
                <a:cs typeface="Montserrat Thin"/>
              </a:rPr>
              <a:t>Promoviendo procesos de innovación en la Agricultura de CHILE</a:t>
            </a:r>
            <a:r>
              <a:rPr lang="es-ES" sz="2073" spc="98">
                <a:solidFill>
                  <a:srgbClr val="FFFFFF"/>
                </a:solidFill>
                <a:latin typeface="Montserrat"/>
                <a:cs typeface="Montserrat Thin"/>
              </a:rPr>
              <a:t>.</a:t>
            </a:r>
            <a:endParaRPr sz="2073">
              <a:latin typeface="Montserrat"/>
              <a:cs typeface="Montserrat Thi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79888" y="6567666"/>
            <a:ext cx="11833648" cy="0"/>
          </a:xfrm>
          <a:custGeom>
            <a:avLst/>
            <a:gdLst/>
            <a:ahLst/>
            <a:cxnLst/>
            <a:rect l="l" t="t" r="r" b="b"/>
            <a:pathLst>
              <a:path w="16838295">
                <a:moveTo>
                  <a:pt x="0" y="0"/>
                </a:moveTo>
                <a:lnTo>
                  <a:pt x="16838231" y="0"/>
                </a:lnTo>
              </a:path>
            </a:pathLst>
          </a:custGeom>
          <a:ln w="3175">
            <a:solidFill>
              <a:srgbClr val="697378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sp>
        <p:nvSpPr>
          <p:cNvPr id="23" name="object 23"/>
          <p:cNvSpPr txBox="1"/>
          <p:nvPr/>
        </p:nvSpPr>
        <p:spPr>
          <a:xfrm>
            <a:off x="11504750" y="6638655"/>
            <a:ext cx="567032" cy="118085"/>
          </a:xfrm>
          <a:prstGeom prst="rect">
            <a:avLst/>
          </a:prstGeom>
        </p:spPr>
        <p:txBody>
          <a:bodyPr vert="horz" wrap="square" lIns="0" tIns="9818" rIns="0" bIns="0" rtlCol="0">
            <a:spAutoFit/>
          </a:bodyPr>
          <a:lstStyle/>
          <a:p>
            <a:pPr marL="8926">
              <a:spcBef>
                <a:spcPts val="77"/>
              </a:spcBef>
            </a:pPr>
            <a:r>
              <a:rPr sz="703" spc="-7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www.ﬁa.cl</a:t>
            </a:r>
            <a:endParaRPr sz="703">
              <a:solidFill>
                <a:srgbClr val="073B5A"/>
              </a:solidFill>
              <a:latin typeface="Montserrat" panose="00000500000000000000" pitchFamily="2" charset="0"/>
              <a:cs typeface="Montserrat Thin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EF3F9D-E0E4-4C16-804D-B23E2EC74B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91" y="5548826"/>
            <a:ext cx="1649354" cy="8486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5682FAEB-154B-8BDE-03E1-EE673C4B5C38}"/>
              </a:ext>
            </a:extLst>
          </p:cNvPr>
          <p:cNvGrpSpPr/>
          <p:nvPr/>
        </p:nvGrpSpPr>
        <p:grpSpPr>
          <a:xfrm>
            <a:off x="998990" y="1453873"/>
            <a:ext cx="10036114" cy="5161852"/>
            <a:chOff x="998990" y="1453873"/>
            <a:chExt cx="10036114" cy="5161852"/>
          </a:xfrm>
        </p:grpSpPr>
        <p:pic>
          <p:nvPicPr>
            <p:cNvPr id="8" name="Imagen 7">
              <a:hlinkClick r:id="rId2"/>
              <a:extLst>
                <a:ext uri="{FF2B5EF4-FFF2-40B4-BE49-F238E27FC236}">
                  <a16:creationId xmlns:a16="http://schemas.microsoft.com/office/drawing/2014/main" id="{E24AD6A2-1983-C81B-170E-973A75023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596"/>
            <a:stretch/>
          </p:blipFill>
          <p:spPr>
            <a:xfrm>
              <a:off x="998990" y="1453873"/>
              <a:ext cx="10036114" cy="4806626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5C92ED8E-D2D4-68E1-B486-8301F71CAABE}"/>
                </a:ext>
              </a:extLst>
            </p:cNvPr>
            <p:cNvSpPr txBox="1"/>
            <p:nvPr/>
          </p:nvSpPr>
          <p:spPr>
            <a:xfrm>
              <a:off x="2913496" y="6215615"/>
              <a:ext cx="6096000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s-CL" sz="1000" dirty="0">
                  <a:latin typeface="Montserrat"/>
                </a:rPr>
                <a:t>ACCESO: </a:t>
              </a:r>
              <a:r>
                <a:rPr lang="es-CL" sz="1000" dirty="0">
                  <a:latin typeface="Montserrat"/>
                  <a:hlinkClick r:id="rId2"/>
                </a:rPr>
                <a:t>https://opia.fia.cl/601/w3-propertyvalue-147024.html</a:t>
              </a:r>
              <a:endParaRPr lang="es-CL" sz="1000" dirty="0">
                <a:latin typeface="Montserrat"/>
              </a:endParaRPr>
            </a:p>
            <a:p>
              <a:pPr algn="ctr"/>
              <a:endParaRPr lang="es-CL" sz="1000">
                <a:latin typeface="Montserrat" panose="00000500000000000000" pitchFamily="2" charset="0"/>
              </a:endParaRPr>
            </a:p>
          </p:txBody>
        </p:sp>
      </p:grpSp>
      <p:sp>
        <p:nvSpPr>
          <p:cNvPr id="10" name="object 9">
            <a:extLst>
              <a:ext uri="{FF2B5EF4-FFF2-40B4-BE49-F238E27FC236}">
                <a16:creationId xmlns:a16="http://schemas.microsoft.com/office/drawing/2014/main" id="{94CB3A8E-E6D6-B210-06ED-8E6708846436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VIGILANCIA ESTRATÉGICA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88A35A87-00F5-3861-5C6E-340AD531AC36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22D3EFC2-143C-1B0E-20C1-F07116CB7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95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3B806D9-C465-58C6-F444-C500DFD0B4C4}"/>
              </a:ext>
            </a:extLst>
          </p:cNvPr>
          <p:cNvSpPr txBox="1"/>
          <p:nvPr/>
        </p:nvSpPr>
        <p:spPr>
          <a:xfrm>
            <a:off x="4084818" y="6420787"/>
            <a:ext cx="4092315" cy="24622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ACCESO: </a:t>
            </a:r>
            <a:r>
              <a:rPr lang="es-E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https://opia.fia.cl/601/w3-propertyvalue-148969.html</a:t>
            </a:r>
            <a:endParaRPr lang="es-E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6923D315-862F-4E6D-F13D-5912B103E19C}"/>
              </a:ext>
            </a:extLst>
          </p:cNvPr>
          <p:cNvGrpSpPr/>
          <p:nvPr/>
        </p:nvGrpSpPr>
        <p:grpSpPr>
          <a:xfrm>
            <a:off x="202194" y="721296"/>
            <a:ext cx="11490256" cy="5437935"/>
            <a:chOff x="202194" y="721296"/>
            <a:chExt cx="11490256" cy="5437935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F120B312-1972-61FC-27E5-776D061E4FE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209730" y="721296"/>
              <a:ext cx="1048272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>
                <a:lnSpc>
                  <a:spcPct val="90000"/>
                </a:lnSpc>
                <a:spcBef>
                  <a:spcPct val="0"/>
                </a:spcBef>
                <a:buNone/>
                <a:defRPr sz="3200">
                  <a:latin typeface="Poppins" panose="00000500000000000000" pitchFamily="2" charset="0"/>
                  <a:ea typeface="+mj-ea"/>
                  <a:cs typeface="Poppins" panose="00000500000000000000" pitchFamily="2" charset="0"/>
                </a:defRPr>
              </a:lvl1pPr>
            </a:lstStyle>
            <a:p>
              <a:r>
                <a:rPr lang="es-MX" altLang="es-CL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Boletines de Vigilancia e Inteligencia en Innovación</a:t>
              </a:r>
              <a:endParaRPr lang="es-ES" altLang="es-C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331CC61E-603A-3528-2D46-2873A5253C59}"/>
                </a:ext>
              </a:extLst>
            </p:cNvPr>
            <p:cNvGrpSpPr/>
            <p:nvPr/>
          </p:nvGrpSpPr>
          <p:grpSpPr>
            <a:xfrm>
              <a:off x="3755808" y="1877812"/>
              <a:ext cx="3836710" cy="4187373"/>
              <a:chOff x="3755808" y="1442919"/>
              <a:chExt cx="3836710" cy="4187373"/>
            </a:xfrm>
          </p:grpSpPr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85032A8A-AA0D-4B6F-C923-865FFCEC71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55808" y="1442919"/>
                <a:ext cx="3240040" cy="4187373"/>
              </a:xfrm>
              <a:prstGeom prst="rect">
                <a:avLst/>
              </a:prstGeom>
            </p:spPr>
          </p:pic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7DDDBB10-32DE-B9DF-CFF4-4D7CB081B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917056">
                <a:off x="4378923" y="1442920"/>
                <a:ext cx="3213595" cy="4163426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2B8BECCF-A487-39BA-4853-811824A57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089375">
                <a:off x="4308997" y="1735799"/>
                <a:ext cx="2973221" cy="3828181"/>
              </a:xfrm>
              <a:prstGeom prst="rect">
                <a:avLst/>
              </a:prstGeom>
            </p:spPr>
          </p:pic>
        </p:grp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0FBE0BEF-0762-6977-0035-7B9007258950}"/>
                </a:ext>
              </a:extLst>
            </p:cNvPr>
            <p:cNvGrpSpPr/>
            <p:nvPr/>
          </p:nvGrpSpPr>
          <p:grpSpPr>
            <a:xfrm>
              <a:off x="7572516" y="1860514"/>
              <a:ext cx="4078928" cy="4298717"/>
              <a:chOff x="7527912" y="1503679"/>
              <a:chExt cx="4078928" cy="4298717"/>
            </a:xfrm>
          </p:grpSpPr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F21D0CC2-0C0C-2001-DC13-9B18E7570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27912" y="1503679"/>
                <a:ext cx="3203975" cy="4187373"/>
              </a:xfrm>
              <a:prstGeom prst="rect">
                <a:avLst/>
              </a:prstGeom>
            </p:spPr>
          </p:pic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17A72D81-F009-F28D-3738-B7C91A9808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843330">
                <a:off x="8340757" y="1581221"/>
                <a:ext cx="3258169" cy="4221175"/>
              </a:xfrm>
              <a:prstGeom prst="rect">
                <a:avLst/>
              </a:prstGeom>
            </p:spPr>
          </p:pic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E0E7BD88-EF72-F79F-DD22-8B8035ADE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259542">
                <a:off x="8424448" y="1536572"/>
                <a:ext cx="3182392" cy="3960917"/>
              </a:xfrm>
              <a:prstGeom prst="rect">
                <a:avLst/>
              </a:prstGeom>
            </p:spPr>
          </p:pic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7CB88DF-BE30-D411-FB20-3B2E5784E5AF}"/>
                </a:ext>
              </a:extLst>
            </p:cNvPr>
            <p:cNvGrpSpPr/>
            <p:nvPr/>
          </p:nvGrpSpPr>
          <p:grpSpPr>
            <a:xfrm>
              <a:off x="202194" y="1790498"/>
              <a:ext cx="3438804" cy="4281016"/>
              <a:chOff x="202194" y="1790498"/>
              <a:chExt cx="3438804" cy="4281016"/>
            </a:xfrm>
          </p:grpSpPr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C420810D-E87A-59F8-8766-1EC52F890B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98" t="2012"/>
              <a:stretch/>
            </p:blipFill>
            <p:spPr>
              <a:xfrm>
                <a:off x="202194" y="1790498"/>
                <a:ext cx="3203803" cy="410311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D3B0926F-65DD-610C-52D0-8A89EBF8F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557296">
                <a:off x="576299" y="1979101"/>
                <a:ext cx="3064699" cy="397501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B51F6DEA-7870-96FF-071F-2E50A2D78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0340000">
                <a:off x="210874" y="2195289"/>
                <a:ext cx="2952586" cy="382222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" name="Imagen 13" descr="Interfaz de usuario gráfica&#10;&#10;Descripción generada automáticamente">
                <a:extLst>
                  <a:ext uri="{FF2B5EF4-FFF2-40B4-BE49-F238E27FC236}">
                    <a16:creationId xmlns:a16="http://schemas.microsoft.com/office/drawing/2014/main" id="{DA98F8C5-1ADA-5FF8-0096-48C8A37800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21420000">
                <a:off x="740505" y="2412666"/>
                <a:ext cx="2804097" cy="365884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335E98E9-12F7-2614-6051-F3717E5C4B4C}"/>
                </a:ext>
              </a:extLst>
            </p:cNvPr>
            <p:cNvSpPr/>
            <p:nvPr/>
          </p:nvSpPr>
          <p:spPr>
            <a:xfrm flipV="1">
              <a:off x="787769" y="1561537"/>
              <a:ext cx="9779619" cy="4571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22" name="object 9">
            <a:extLst>
              <a:ext uri="{FF2B5EF4-FFF2-40B4-BE49-F238E27FC236}">
                <a16:creationId xmlns:a16="http://schemas.microsoft.com/office/drawing/2014/main" id="{29D70597-EA1A-18D5-597A-E034D61EC0DC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VIGILANCIA ESTRATÉGICA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6994766D-411D-63D8-E984-7046F0C9C197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FA841B67-33ED-82CC-C137-4FD48A707E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28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7C9DCCAC-AC53-129F-AC1E-0F1D69BCD429}"/>
              </a:ext>
            </a:extLst>
          </p:cNvPr>
          <p:cNvGrpSpPr/>
          <p:nvPr/>
        </p:nvGrpSpPr>
        <p:grpSpPr>
          <a:xfrm>
            <a:off x="444610" y="1147471"/>
            <a:ext cx="11149517" cy="5132291"/>
            <a:chOff x="444610" y="1147471"/>
            <a:chExt cx="11149517" cy="5132291"/>
          </a:xfrm>
        </p:grpSpPr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65CAEAF4-89D7-2515-FC31-42C7A165E8D6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111407" y="1147471"/>
              <a:ext cx="10482720" cy="9446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>
                <a:lnSpc>
                  <a:spcPct val="90000"/>
                </a:lnSpc>
                <a:spcBef>
                  <a:spcPct val="0"/>
                </a:spcBef>
                <a:buNone/>
                <a:defRPr sz="3200">
                  <a:latin typeface="Poppins" panose="00000500000000000000" pitchFamily="2" charset="0"/>
                  <a:ea typeface="+mj-ea"/>
                  <a:cs typeface="Poppins" panose="00000500000000000000" pitchFamily="2" charset="0"/>
                </a:defRPr>
              </a:lvl1pPr>
            </a:lstStyle>
            <a:p>
              <a:pPr algn="ctr"/>
              <a:r>
                <a:rPr lang="es-ES" altLang="es-CL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Panoramas de Vigilancia</a:t>
              </a:r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D4FD233D-AD4E-30F4-85CB-CF733CA6B0D8}"/>
                </a:ext>
              </a:extLst>
            </p:cNvPr>
            <p:cNvGrpSpPr/>
            <p:nvPr/>
          </p:nvGrpSpPr>
          <p:grpSpPr>
            <a:xfrm>
              <a:off x="3234211" y="2408658"/>
              <a:ext cx="2525354" cy="3245005"/>
              <a:chOff x="3309367" y="2408658"/>
              <a:chExt cx="2525354" cy="3245005"/>
            </a:xfrm>
          </p:grpSpPr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94B723AF-4A04-2650-21DB-8BC77ABDF5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863" r="3603" b="1534"/>
              <a:stretch/>
            </p:blipFill>
            <p:spPr>
              <a:xfrm>
                <a:off x="3309367" y="2408658"/>
                <a:ext cx="2525354" cy="324500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6B34A7A0-921B-DCB0-2883-EAEB8E48BF6B}"/>
                  </a:ext>
                </a:extLst>
              </p:cNvPr>
              <p:cNvSpPr txBox="1"/>
              <p:nvPr/>
            </p:nvSpPr>
            <p:spPr>
              <a:xfrm>
                <a:off x="5254858" y="2516452"/>
                <a:ext cx="556563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s-CL" sz="700"/>
                  <a:t>Abril 2023</a:t>
                </a:r>
              </a:p>
            </p:txBody>
          </p:sp>
        </p:grp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7DABC88E-CDE8-02DA-7F74-28E4C7E8BFD2}"/>
                </a:ext>
              </a:extLst>
            </p:cNvPr>
            <p:cNvGrpSpPr/>
            <p:nvPr/>
          </p:nvGrpSpPr>
          <p:grpSpPr>
            <a:xfrm>
              <a:off x="444610" y="2397657"/>
              <a:ext cx="2580531" cy="3296111"/>
              <a:chOff x="444610" y="2397657"/>
              <a:chExt cx="2580531" cy="3296111"/>
            </a:xfrm>
          </p:grpSpPr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906A5C38-999A-9AF9-F00B-6CD8E9DA23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324" t="1136" r="1099" b="568"/>
              <a:stretch/>
            </p:blipFill>
            <p:spPr>
              <a:xfrm>
                <a:off x="444610" y="2397657"/>
                <a:ext cx="2580531" cy="329611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5571EA8-2E56-85C2-425A-9E4FC19D5BE1}"/>
                  </a:ext>
                </a:extLst>
              </p:cNvPr>
              <p:cNvSpPr txBox="1"/>
              <p:nvPr/>
            </p:nvSpPr>
            <p:spPr>
              <a:xfrm>
                <a:off x="2262619" y="2540066"/>
                <a:ext cx="760144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s-CL" sz="700"/>
                  <a:t>Diciembre 2022</a:t>
                </a:r>
              </a:p>
            </p:txBody>
          </p:sp>
        </p:grp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3440E67C-BD7B-7E96-67E4-042D816242DE}"/>
                </a:ext>
              </a:extLst>
            </p:cNvPr>
            <p:cNvGrpSpPr/>
            <p:nvPr/>
          </p:nvGrpSpPr>
          <p:grpSpPr>
            <a:xfrm>
              <a:off x="6033357" y="2413310"/>
              <a:ext cx="2559894" cy="3280458"/>
              <a:chOff x="6033357" y="2413310"/>
              <a:chExt cx="2559894" cy="3280458"/>
            </a:xfrm>
          </p:grpSpPr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D61EDCCA-29A5-A8B9-90C7-F69146E5D4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715"/>
              <a:stretch/>
            </p:blipFill>
            <p:spPr>
              <a:xfrm>
                <a:off x="6033357" y="2413310"/>
                <a:ext cx="2559894" cy="328045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15C33C51-FB7D-C48F-900B-4C622B2EC44B}"/>
                  </a:ext>
                </a:extLst>
              </p:cNvPr>
              <p:cNvSpPr txBox="1"/>
              <p:nvPr/>
            </p:nvSpPr>
            <p:spPr>
              <a:xfrm>
                <a:off x="8012923" y="2540939"/>
                <a:ext cx="575799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CL" sz="700"/>
                  <a:t>Junio 2023</a:t>
                </a: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48D66AE0-9C0A-C0AD-24DD-C5A4DB9DA0C0}"/>
                </a:ext>
              </a:extLst>
            </p:cNvPr>
            <p:cNvGrpSpPr/>
            <p:nvPr/>
          </p:nvGrpSpPr>
          <p:grpSpPr>
            <a:xfrm>
              <a:off x="8721461" y="2414955"/>
              <a:ext cx="2578233" cy="3314870"/>
              <a:chOff x="8721461" y="2414955"/>
              <a:chExt cx="2578233" cy="3314870"/>
            </a:xfrm>
          </p:grpSpPr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D1AF7A5B-6CA2-2D2A-7A32-FA41C7D13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21461" y="2414955"/>
                <a:ext cx="2578233" cy="331487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B588537A-7F33-51D1-5A1D-6A8E1A219CFB}"/>
                  </a:ext>
                </a:extLst>
              </p:cNvPr>
              <p:cNvSpPr txBox="1"/>
              <p:nvPr/>
            </p:nvSpPr>
            <p:spPr>
              <a:xfrm>
                <a:off x="10572249" y="2540066"/>
                <a:ext cx="678430" cy="200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CL" sz="700"/>
                  <a:t>Agosto 2023</a:t>
                </a:r>
              </a:p>
            </p:txBody>
          </p:sp>
        </p:grp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C7524FC-ED16-29BF-8D0C-ED508F1F4704}"/>
                </a:ext>
              </a:extLst>
            </p:cNvPr>
            <p:cNvSpPr txBox="1"/>
            <p:nvPr/>
          </p:nvSpPr>
          <p:spPr>
            <a:xfrm>
              <a:off x="3810000" y="6033541"/>
              <a:ext cx="527903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ACCESO: </a:t>
              </a:r>
              <a:r>
                <a:rPr lang="es-ES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6"/>
                </a:rPr>
                <a:t>https://opia.fia.cl/601/w3-propertyvalue-148974.html</a:t>
              </a:r>
              <a:endParaRPr lang="es-E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B35E6C4D-62E4-E19D-64D2-70EF82E44D09}"/>
                </a:ext>
              </a:extLst>
            </p:cNvPr>
            <p:cNvSpPr/>
            <p:nvPr/>
          </p:nvSpPr>
          <p:spPr>
            <a:xfrm flipV="1">
              <a:off x="787769" y="1896817"/>
              <a:ext cx="9779619" cy="4571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21" name="object 9">
            <a:extLst>
              <a:ext uri="{FF2B5EF4-FFF2-40B4-BE49-F238E27FC236}">
                <a16:creationId xmlns:a16="http://schemas.microsoft.com/office/drawing/2014/main" id="{6B4E9BE2-4AD1-BE53-939A-3C747F860B4F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VIGILANCIA ESTRATÉGICA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1B2E213B-666E-4EEB-CCC2-1224AE85F963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AC43CFC5-5B83-9E71-CE0C-5BA6BC2E0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64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B6855-E57E-45E3-93C3-B97DE5108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9">
            <a:extLst>
              <a:ext uri="{FF2B5EF4-FFF2-40B4-BE49-F238E27FC236}">
                <a16:creationId xmlns:a16="http://schemas.microsoft.com/office/drawing/2014/main" id="{0D37CFF0-0EAA-D40D-2162-F0653B173F01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OPORTUNIDADES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FBEEFBE8-13DB-130E-9695-4FE36E101585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1D4482E-36B0-52C0-59F8-781C33E30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74FDC2D-DE19-3065-4646-6FF6C95FF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535" y="1273206"/>
            <a:ext cx="8541189" cy="467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12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118FC-32A3-FD9D-51F4-634CCCE54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9">
            <a:extLst>
              <a:ext uri="{FF2B5EF4-FFF2-40B4-BE49-F238E27FC236}">
                <a16:creationId xmlns:a16="http://schemas.microsoft.com/office/drawing/2014/main" id="{C9BB5D67-5F49-49E9-E904-E5D4BF5C2809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COMUNIDAD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4109D066-E776-FB93-2C53-D9C48EFE0505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34EB98B4-6751-22BE-0041-8495CFB14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AB7D180-6075-C938-A7AC-169C3C458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472" y="1225437"/>
            <a:ext cx="8865056" cy="440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82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13006-CCC4-1FB1-D097-5B3718B53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9">
            <a:extLst>
              <a:ext uri="{FF2B5EF4-FFF2-40B4-BE49-F238E27FC236}">
                <a16:creationId xmlns:a16="http://schemas.microsoft.com/office/drawing/2014/main" id="{5F76DB71-A7FA-8A59-E087-628451090650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ACTUALIDAD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41C3FECA-3360-5242-0B6A-4E9430D54D6A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CB29FE4D-044E-3A15-9D83-E08ABC852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6B1B649-9157-FAA1-9FE8-E897801EA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200" y="103986"/>
            <a:ext cx="6604000" cy="638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77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28567-DB39-AF5B-5C16-AA0D45B76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9">
            <a:extLst>
              <a:ext uri="{FF2B5EF4-FFF2-40B4-BE49-F238E27FC236}">
                <a16:creationId xmlns:a16="http://schemas.microsoft.com/office/drawing/2014/main" id="{28FC02FD-DB9C-93B7-BFE4-18FDC4F81E29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DIRECTORIOS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00D272C6-6F15-0272-38E1-1B304B29D26C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AF73713-894F-92CE-CB81-37A104913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6750A47-ECC7-5082-3962-3CACD9517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101" y="357951"/>
            <a:ext cx="7452698" cy="518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45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F367F-437E-EB0A-DEC1-47BC301EF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9">
            <a:extLst>
              <a:ext uri="{FF2B5EF4-FFF2-40B4-BE49-F238E27FC236}">
                <a16:creationId xmlns:a16="http://schemas.microsoft.com/office/drawing/2014/main" id="{0E28F5E7-431C-61B8-99CF-5632C2F8F95C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INFORMACIÓN DE APOYO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A0668584-2CCD-60EE-FC21-DE9C3B3003DE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15E004C-3ACC-CDFA-9519-0691524F1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6E6BFA9-A114-38D7-0134-DEB383844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317" y="1054100"/>
            <a:ext cx="6549329" cy="44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55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B59E3-C9F7-D7AB-9D65-7F0EE9B40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9">
            <a:extLst>
              <a:ext uri="{FF2B5EF4-FFF2-40B4-BE49-F238E27FC236}">
                <a16:creationId xmlns:a16="http://schemas.microsoft.com/office/drawing/2014/main" id="{664A01C6-160F-1C88-EE05-2FA1632B54C2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INFORMACIÓN DE APOYO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872A2214-99EE-CEAD-C938-CA24F0ACAF75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C56A6865-D881-0BAD-C646-68BA2E602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83DD2FB-DB7D-FC4F-9484-F70A7B838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580" y="808402"/>
            <a:ext cx="7287420" cy="556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61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7162A-C8D7-9B97-817E-543603361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D54E0C-D02A-5E6D-51EA-62CE7D360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7" y="565805"/>
            <a:ext cx="6591293" cy="5671741"/>
          </a:xfrm>
          <a:prstGeom prst="rect">
            <a:avLst/>
          </a:prstGeom>
        </p:spPr>
      </p:pic>
      <p:sp>
        <p:nvSpPr>
          <p:cNvPr id="8" name="object 9">
            <a:extLst>
              <a:ext uri="{FF2B5EF4-FFF2-40B4-BE49-F238E27FC236}">
                <a16:creationId xmlns:a16="http://schemas.microsoft.com/office/drawing/2014/main" id="{9D125FD3-219B-59FF-006F-D70B392EEEE0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INFORMACIÓN DE APOYO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57FE04B4-1A8E-48B4-03BD-7A6563309BB9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520344B-CEEF-11E1-2E51-455E1376B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89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293C1E-8709-81B6-47E5-ED23B9E1E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6886" y="1122363"/>
            <a:ext cx="9144000" cy="2387600"/>
          </a:xfrm>
        </p:spPr>
        <p:txBody>
          <a:bodyPr>
            <a:normAutofit/>
          </a:bodyPr>
          <a:lstStyle/>
          <a:p>
            <a:r>
              <a:rPr lang="es-CL" sz="3200" b="1" dirty="0">
                <a:latin typeface="Montserrat" panose="00000500000000000000" pitchFamily="2" charset="0"/>
              </a:rPr>
              <a:t>Información: Fuentes y Herramientas para la Competitividad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7BC286-3FE2-54F7-6C10-6AD450797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6886" y="4527324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s-CL" sz="1400" dirty="0">
                <a:latin typeface="Montserrat" panose="00000500000000000000" pitchFamily="2" charset="0"/>
              </a:rPr>
              <a:t>Andrea Jofré Soto </a:t>
            </a:r>
          </a:p>
          <a:p>
            <a:pPr>
              <a:lnSpc>
                <a:spcPct val="80000"/>
              </a:lnSpc>
            </a:pPr>
            <a:r>
              <a:rPr lang="es-CL" sz="1400" dirty="0">
                <a:latin typeface="Montserrat" panose="00000500000000000000" pitchFamily="2" charset="0"/>
              </a:rPr>
              <a:t>Coordinadora de Plataformas de Información y Vigilancia Estratégica</a:t>
            </a:r>
          </a:p>
          <a:p>
            <a:pPr>
              <a:lnSpc>
                <a:spcPct val="80000"/>
              </a:lnSpc>
            </a:pPr>
            <a:r>
              <a:rPr lang="es-CL" sz="1400" dirty="0">
                <a:latin typeface="Montserrat" panose="00000500000000000000" pitchFamily="2" charset="0"/>
              </a:rPr>
              <a:t>Unidad de Inteligencia, Información e Informática </a:t>
            </a:r>
          </a:p>
          <a:p>
            <a:pPr>
              <a:lnSpc>
                <a:spcPct val="80000"/>
              </a:lnSpc>
            </a:pPr>
            <a:r>
              <a:rPr lang="es-CL" sz="1400" dirty="0">
                <a:latin typeface="Montserrat" panose="00000500000000000000" pitchFamily="2" charset="0"/>
              </a:rPr>
              <a:t>Fundación para la Innovación Agraria</a:t>
            </a:r>
          </a:p>
          <a:p>
            <a:pPr>
              <a:lnSpc>
                <a:spcPct val="80000"/>
              </a:lnSpc>
            </a:pPr>
            <a:r>
              <a:rPr lang="es-CL" sz="1400" dirty="0">
                <a:latin typeface="Montserrat" panose="00000500000000000000" pitchFamily="2" charset="0"/>
              </a:rPr>
              <a:t>09 de Octubre 2024</a:t>
            </a:r>
          </a:p>
          <a:p>
            <a:pPr>
              <a:lnSpc>
                <a:spcPct val="80000"/>
              </a:lnSpc>
            </a:pPr>
            <a:endParaRPr lang="es-CL" sz="2000" dirty="0">
              <a:latin typeface="Montserrat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C69FFE2-1D05-9AB6-FC90-2BEC9A603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47" t="-30297" r="53342" b="39737"/>
          <a:stretch/>
        </p:blipFill>
        <p:spPr>
          <a:xfrm>
            <a:off x="2438404" y="3733801"/>
            <a:ext cx="7198843" cy="52204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1A1AB2D0-7529-6FB2-EEBB-09C8409EA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66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07442-A1E6-132F-A1BD-55C510BF3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9">
            <a:extLst>
              <a:ext uri="{FF2B5EF4-FFF2-40B4-BE49-F238E27FC236}">
                <a16:creationId xmlns:a16="http://schemas.microsoft.com/office/drawing/2014/main" id="{40B74C87-A3F2-4D48-C08C-951ADF44C010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INFORMACIÓN DE APOYO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45CF0683-E36F-EBAB-870D-45A46FABCD09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9BCCE9CB-DA00-4E48-6D10-73E9291B7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8A7A0D4-4BAD-37E3-FD0D-9332368C4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392" y="994649"/>
            <a:ext cx="7308781" cy="509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42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851F2-0C13-1D8E-3A78-1CD2192EF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9">
            <a:extLst>
              <a:ext uri="{FF2B5EF4-FFF2-40B4-BE49-F238E27FC236}">
                <a16:creationId xmlns:a16="http://schemas.microsoft.com/office/drawing/2014/main" id="{39F7609A-D7A7-D1F0-337F-1CD30D7BBB6C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INFORMACIÓN DE APOYO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ABE33214-5797-BDB3-1B75-DE28ACE17D9A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31AE846-E0D1-2EFC-9E2E-BD143BE0E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0ECDAAB-1CB9-CA53-A243-3B9936368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895" y="921134"/>
            <a:ext cx="7311067" cy="501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60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1237FD7-F0D4-3F76-E714-80C8C194766B}"/>
              </a:ext>
            </a:extLst>
          </p:cNvPr>
          <p:cNvSpPr/>
          <p:nvPr/>
        </p:nvSpPr>
        <p:spPr>
          <a:xfrm>
            <a:off x="-3718" y="1674"/>
            <a:ext cx="4969069" cy="6854653"/>
          </a:xfrm>
          <a:prstGeom prst="rect">
            <a:avLst/>
          </a:prstGeom>
          <a:solidFill>
            <a:srgbClr val="073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65" dirty="0">
              <a:highlight>
                <a:srgbClr val="FFCC00"/>
              </a:highlight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16B2FCEC-4AE1-9CB0-2504-684924EFD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sp>
        <p:nvSpPr>
          <p:cNvPr id="12" name="8 CuadroTexto">
            <a:extLst>
              <a:ext uri="{FF2B5EF4-FFF2-40B4-BE49-F238E27FC236}">
                <a16:creationId xmlns:a16="http://schemas.microsoft.com/office/drawing/2014/main" id="{E0AA88B6-494F-22DA-FBE6-6720D770D309}"/>
              </a:ext>
            </a:extLst>
          </p:cNvPr>
          <p:cNvSpPr txBox="1"/>
          <p:nvPr/>
        </p:nvSpPr>
        <p:spPr>
          <a:xfrm>
            <a:off x="137460" y="3063956"/>
            <a:ext cx="4747007" cy="2327324"/>
          </a:xfrm>
          <a:prstGeom prst="rect">
            <a:avLst/>
          </a:prstGeom>
          <a:noFill/>
        </p:spPr>
        <p:txBody>
          <a:bodyPr wrap="square" lIns="91395" tIns="45698" rIns="91395" bIns="45698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s-MX" sz="1406" dirty="0">
                <a:solidFill>
                  <a:schemeClr val="bg1"/>
                </a:solidFill>
                <a:latin typeface="Montserrat" panose="00000500000000000000" pitchFamily="2" charset="0"/>
              </a:rPr>
              <a:t>Es una base que reúne más de </a:t>
            </a:r>
            <a:r>
              <a:rPr lang="es-MX" sz="1406" b="1" dirty="0">
                <a:solidFill>
                  <a:srgbClr val="FECD5C"/>
                </a:solidFill>
                <a:latin typeface="Montserrat" panose="00000500000000000000" pitchFamily="2" charset="0"/>
              </a:rPr>
              <a:t>13 mil</a:t>
            </a:r>
            <a:r>
              <a:rPr lang="es-MX" sz="1406" dirty="0">
                <a:solidFill>
                  <a:srgbClr val="FECD5C"/>
                </a:solidFill>
                <a:latin typeface="Montserrat" panose="00000500000000000000" pitchFamily="2" charset="0"/>
              </a:rPr>
              <a:t> </a:t>
            </a:r>
            <a:r>
              <a:rPr lang="es-MX" sz="1406" dirty="0">
                <a:solidFill>
                  <a:schemeClr val="bg1"/>
                </a:solidFill>
                <a:latin typeface="Montserrat" panose="00000500000000000000" pitchFamily="2" charset="0"/>
              </a:rPr>
              <a:t>proyectos e iniciativas de inversión pública en innovación del sector silvoagropecuario y la cadena agroalimentaria ejecutadas desde el año </a:t>
            </a:r>
            <a:r>
              <a:rPr lang="es-MX" sz="1406" b="1" dirty="0">
                <a:solidFill>
                  <a:srgbClr val="FECD5C"/>
                </a:solidFill>
                <a:latin typeface="Montserrat" panose="00000500000000000000" pitchFamily="2" charset="0"/>
              </a:rPr>
              <a:t>1979 </a:t>
            </a:r>
            <a:r>
              <a:rPr lang="es-MX" sz="1406" dirty="0">
                <a:solidFill>
                  <a:schemeClr val="bg1"/>
                </a:solidFill>
                <a:latin typeface="Montserrat" panose="00000500000000000000" pitchFamily="2" charset="0"/>
              </a:rPr>
              <a:t>a la fecha con el apoyo de distintas agencias nacionales como </a:t>
            </a:r>
            <a:r>
              <a:rPr lang="es-MX" sz="1406" b="1" dirty="0">
                <a:solidFill>
                  <a:srgbClr val="FECD5C"/>
                </a:solidFill>
                <a:latin typeface="Montserrat" panose="00000500000000000000" pitchFamily="2" charset="0"/>
              </a:rPr>
              <a:t>FIA, ANID, FIC, FNDR, Fundación COPEC</a:t>
            </a:r>
            <a:r>
              <a:rPr lang="es-MX" sz="1406" dirty="0">
                <a:solidFill>
                  <a:schemeClr val="bg1"/>
                </a:solidFill>
                <a:latin typeface="Montserrat" panose="00000500000000000000" pitchFamily="2" charset="0"/>
              </a:rPr>
              <a:t>, entre otras.</a:t>
            </a:r>
            <a:endParaRPr lang="es-MX" sz="1406" b="1" dirty="0">
              <a:solidFill>
                <a:srgbClr val="FFC000"/>
              </a:solidFill>
              <a:latin typeface="Montserrat" panose="00000500000000000000" pitchFamily="2" charset="0"/>
            </a:endParaRPr>
          </a:p>
        </p:txBody>
      </p:sp>
      <p:pic>
        <p:nvPicPr>
          <p:cNvPr id="39" name="Imagen 38" descr="Icono&#10;&#10;Descripción generada automáticamente">
            <a:extLst>
              <a:ext uri="{FF2B5EF4-FFF2-40B4-BE49-F238E27FC236}">
                <a16:creationId xmlns:a16="http://schemas.microsoft.com/office/drawing/2014/main" id="{CFBA5F8F-6062-BF14-381F-F78032123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261" y="6047189"/>
            <a:ext cx="438994" cy="612906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531B6D79-98BB-76A9-BE98-88E1EF3EF480}"/>
              </a:ext>
            </a:extLst>
          </p:cNvPr>
          <p:cNvSpPr txBox="1"/>
          <p:nvPr/>
        </p:nvSpPr>
        <p:spPr>
          <a:xfrm rot="16200000">
            <a:off x="-1211416" y="1517513"/>
            <a:ext cx="2958747" cy="308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26"/>
              </a:spcBef>
            </a:pPr>
            <a:r>
              <a:rPr lang="es-CL" sz="1406" b="1" spc="28" dirty="0">
                <a:solidFill>
                  <a:srgbClr val="FECD5C"/>
                </a:solidFill>
                <a:latin typeface="Montserrat" panose="00000500000000000000" pitchFamily="2" charset="0"/>
                <a:cs typeface="Montserrat Thin"/>
              </a:rPr>
              <a:t>PILAR DE ACCIÓN DE FIA</a:t>
            </a:r>
            <a:endParaRPr lang="es-CL" sz="1406" dirty="0">
              <a:solidFill>
                <a:srgbClr val="FECD5C"/>
              </a:solidFill>
              <a:latin typeface="Montserrat" panose="00000500000000000000" pitchFamily="2" charset="0"/>
              <a:cs typeface="Montserrat Thin"/>
            </a:endParaRPr>
          </a:p>
        </p:txBody>
      </p:sp>
      <p:pic>
        <p:nvPicPr>
          <p:cNvPr id="43" name="object 3">
            <a:extLst>
              <a:ext uri="{FF2B5EF4-FFF2-40B4-BE49-F238E27FC236}">
                <a16:creationId xmlns:a16="http://schemas.microsoft.com/office/drawing/2014/main" id="{A2C57C6B-04DF-B8E0-B944-FF37924ECC1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8883" y="252723"/>
            <a:ext cx="198286" cy="98321"/>
          </a:xfrm>
          <a:prstGeom prst="rect">
            <a:avLst/>
          </a:prstGeom>
        </p:spPr>
      </p:pic>
      <p:pic>
        <p:nvPicPr>
          <p:cNvPr id="44" name="object 4">
            <a:extLst>
              <a:ext uri="{FF2B5EF4-FFF2-40B4-BE49-F238E27FC236}">
                <a16:creationId xmlns:a16="http://schemas.microsoft.com/office/drawing/2014/main" id="{6A63945A-DBF7-A917-FA3E-79760B8DAAA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5568" y="252723"/>
            <a:ext cx="198286" cy="9832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2421108-1F8B-D74A-86BB-FB6361E58F53}"/>
              </a:ext>
            </a:extLst>
          </p:cNvPr>
          <p:cNvSpPr txBox="1"/>
          <p:nvPr/>
        </p:nvSpPr>
        <p:spPr>
          <a:xfrm>
            <a:off x="683523" y="171099"/>
            <a:ext cx="3428021" cy="308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6" b="1" dirty="0">
                <a:solidFill>
                  <a:srgbClr val="FECD5C"/>
                </a:solidFill>
                <a:latin typeface="Montserrat" panose="00000500000000000000" pitchFamily="2" charset="0"/>
              </a:rPr>
              <a:t>BASE DE PROYECTOS</a:t>
            </a:r>
            <a:endParaRPr lang="es-CL" sz="1406" b="1" dirty="0">
              <a:solidFill>
                <a:srgbClr val="FECD5C"/>
              </a:solidFill>
            </a:endParaRP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id="{7596A695-8B05-95BD-5749-1758A0B68358}"/>
              </a:ext>
            </a:extLst>
          </p:cNvPr>
          <p:cNvSpPr txBox="1"/>
          <p:nvPr/>
        </p:nvSpPr>
        <p:spPr>
          <a:xfrm>
            <a:off x="198882" y="674656"/>
            <a:ext cx="4766469" cy="1656577"/>
          </a:xfrm>
          <a:prstGeom prst="rect">
            <a:avLst/>
          </a:prstGeom>
        </p:spPr>
        <p:txBody>
          <a:bodyPr vert="horz" wrap="square" lIns="0" tIns="8479" rIns="0" bIns="0" rtlCol="0">
            <a:spAutoFit/>
          </a:bodyPr>
          <a:lstStyle/>
          <a:p>
            <a:pPr marL="145487" marR="140131" indent="-92826" algn="ctr">
              <a:spcBef>
                <a:spcPts val="67"/>
              </a:spcBef>
            </a:pPr>
            <a:r>
              <a:rPr lang="es-CL" sz="3514" b="1" spc="-7" dirty="0">
                <a:solidFill>
                  <a:srgbClr val="FFFFFF"/>
                </a:solidFill>
                <a:latin typeface="Montserrat SemiBold"/>
                <a:cs typeface="Montserrat Thin"/>
              </a:rPr>
              <a:t>BASE </a:t>
            </a:r>
          </a:p>
          <a:p>
            <a:pPr marL="145487" marR="140131" indent="-92826" algn="ctr">
              <a:spcBef>
                <a:spcPts val="67"/>
              </a:spcBef>
            </a:pPr>
            <a:r>
              <a:rPr lang="es-CL" sz="3514" b="1" spc="-7" dirty="0">
                <a:solidFill>
                  <a:srgbClr val="FFFFFF"/>
                </a:solidFill>
                <a:latin typeface="Montserrat SemiBold"/>
                <a:cs typeface="Montserrat Thin"/>
              </a:rPr>
              <a:t>DE </a:t>
            </a:r>
          </a:p>
          <a:p>
            <a:pPr marL="145487" marR="140131" indent="-92826" algn="ctr">
              <a:spcBef>
                <a:spcPts val="67"/>
              </a:spcBef>
            </a:pPr>
            <a:r>
              <a:rPr lang="es-CL" sz="3514" b="1" spc="-7" dirty="0">
                <a:solidFill>
                  <a:srgbClr val="FFFFFF"/>
                </a:solidFill>
                <a:latin typeface="Montserrat SemiBold"/>
                <a:cs typeface="Montserrat Thin"/>
              </a:rPr>
              <a:t>PROYECTOS</a:t>
            </a:r>
            <a:endParaRPr sz="3514" dirty="0">
              <a:latin typeface="Montserrat" panose="00000500000000000000" pitchFamily="2" charset="0"/>
              <a:cs typeface="Montserrat Thin"/>
            </a:endParaRPr>
          </a:p>
        </p:txBody>
      </p:sp>
      <p:pic>
        <p:nvPicPr>
          <p:cNvPr id="8" name="Imagen 7" descr="Una pantalla de una computadora portátil&#10;&#10;Descripción generada automáticamente">
            <a:extLst>
              <a:ext uri="{FF2B5EF4-FFF2-40B4-BE49-F238E27FC236}">
                <a16:creationId xmlns:a16="http://schemas.microsoft.com/office/drawing/2014/main" id="{96229E27-812D-BDBC-E8B2-16D98EEFF6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t="9469" r="8242" b="7700"/>
          <a:stretch/>
        </p:blipFill>
        <p:spPr>
          <a:xfrm>
            <a:off x="7098044" y="4774584"/>
            <a:ext cx="3003900" cy="188551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6253B3A-8572-76EC-C92C-7ADCDB756819}"/>
              </a:ext>
            </a:extLst>
          </p:cNvPr>
          <p:cNvSpPr txBox="1"/>
          <p:nvPr/>
        </p:nvSpPr>
        <p:spPr>
          <a:xfrm>
            <a:off x="5301342" y="1106862"/>
            <a:ext cx="67770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rgbClr val="123B5C"/>
                </a:solidFill>
                <a:latin typeface="Montserrat" panose="00000500000000000000" pitchFamily="2" charset="0"/>
                <a:ea typeface="Poppins"/>
                <a:cs typeface="Poppins"/>
                <a:sym typeface="Poppins"/>
              </a:rPr>
              <a:t>Nacional: 11.037 proyectos </a:t>
            </a:r>
            <a:r>
              <a:rPr lang="es-CL" dirty="0">
                <a:solidFill>
                  <a:srgbClr val="123B5C"/>
                </a:solidFill>
                <a:latin typeface="Montserrat" panose="00000500000000000000" pitchFamily="2" charset="0"/>
                <a:ea typeface="Poppins"/>
                <a:cs typeface="Poppins"/>
                <a:sym typeface="Poppins"/>
              </a:rPr>
              <a:t>e iniciativas de inversión pública desde el año 1979 a la fecha, ejecutados con el apoyo de distintas agencias nacionales como FIA, ANID, FIC, FNDR, Fundación COPEC, entre otras.</a:t>
            </a:r>
            <a:endParaRPr lang="es-CL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D3F133D-5CD4-F51F-08DC-C544F15A18B7}"/>
              </a:ext>
            </a:extLst>
          </p:cNvPr>
          <p:cNvSpPr txBox="1"/>
          <p:nvPr/>
        </p:nvSpPr>
        <p:spPr>
          <a:xfrm>
            <a:off x="5301342" y="2769934"/>
            <a:ext cx="66917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rgbClr val="123B5C"/>
                </a:solidFill>
                <a:latin typeface="Montserrat" panose="00000500000000000000" pitchFamily="2" charset="0"/>
                <a:ea typeface="Poppins"/>
                <a:cs typeface="Poppins"/>
                <a:sym typeface="Poppins"/>
              </a:rPr>
              <a:t>Iniciativas FIA: 4.284 </a:t>
            </a:r>
            <a:r>
              <a:rPr lang="es-ES" dirty="0">
                <a:solidFill>
                  <a:srgbClr val="123B5C"/>
                </a:solidFill>
                <a:latin typeface="Montserrat" panose="00000500000000000000" pitchFamily="2" charset="0"/>
                <a:ea typeface="Poppins"/>
                <a:cs typeface="Poppins"/>
                <a:sym typeface="Poppins"/>
              </a:rPr>
              <a:t>desde el año 1981 a la fecha. Contiene: proyectos, giras, eventos, estudios, consultorías, etc. ejecutadas por personas naturales y/o pertenecientes a diferentes entidades nacionales tales como empresas, universidades, centros de investigación, institutos tecnológicos, asociaciones de productores u otros.</a:t>
            </a:r>
          </a:p>
        </p:txBody>
      </p:sp>
    </p:spTree>
    <p:extLst>
      <p:ext uri="{BB962C8B-B14F-4D97-AF65-F5344CB8AC3E}">
        <p14:creationId xmlns:p14="http://schemas.microsoft.com/office/powerpoint/2010/main" val="4159258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E35EB28E-E2C0-7AC3-9F9B-7E3FA6D8E73A}"/>
              </a:ext>
            </a:extLst>
          </p:cNvPr>
          <p:cNvGrpSpPr/>
          <p:nvPr/>
        </p:nvGrpSpPr>
        <p:grpSpPr>
          <a:xfrm>
            <a:off x="180103" y="1098789"/>
            <a:ext cx="11831794" cy="5384323"/>
            <a:chOff x="180103" y="1162289"/>
            <a:chExt cx="11831794" cy="538432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AE3EEECE-F231-F420-ACAC-F2BD96536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48286"/>
            <a:stretch/>
          </p:blipFill>
          <p:spPr>
            <a:xfrm>
              <a:off x="180103" y="1162289"/>
              <a:ext cx="11831794" cy="2736611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BDD9D7B-FBFD-E357-07AB-BBA0F24A3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434" b="4798"/>
            <a:stretch/>
          </p:blipFill>
          <p:spPr>
            <a:xfrm>
              <a:off x="180104" y="3810000"/>
              <a:ext cx="11831793" cy="2736612"/>
            </a:xfrm>
            <a:prstGeom prst="rect">
              <a:avLst/>
            </a:prstGeom>
          </p:spPr>
        </p:pic>
      </p:grpSp>
      <p:sp>
        <p:nvSpPr>
          <p:cNvPr id="8" name="Elipse 7">
            <a:extLst>
              <a:ext uri="{FF2B5EF4-FFF2-40B4-BE49-F238E27FC236}">
                <a16:creationId xmlns:a16="http://schemas.microsoft.com/office/drawing/2014/main" id="{AE659B3D-5D2D-A5D6-75FC-727F81B9E29E}"/>
              </a:ext>
            </a:extLst>
          </p:cNvPr>
          <p:cNvSpPr/>
          <p:nvPr/>
        </p:nvSpPr>
        <p:spPr>
          <a:xfrm>
            <a:off x="8623300" y="4762500"/>
            <a:ext cx="3035300" cy="132080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1D3E9E2E-99F3-0332-2C17-30D205606B6C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BASE DE PROYECTOS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11FF252E-9E04-D061-CE1A-2CA142B611BF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B2889BCE-A0CD-CE49-DA34-44A194932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18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98C81-5EBF-1752-C3B3-A5D7CD05E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0E88ABA-82E8-6804-C51B-C70B438B78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2196"/>
          <a:stretch/>
        </p:blipFill>
        <p:spPr>
          <a:xfrm>
            <a:off x="180103" y="962862"/>
            <a:ext cx="11831794" cy="942138"/>
          </a:xfrm>
          <a:prstGeom prst="rect">
            <a:avLst/>
          </a:prstGeom>
        </p:spPr>
      </p:pic>
      <p:sp>
        <p:nvSpPr>
          <p:cNvPr id="2" name="object 9">
            <a:extLst>
              <a:ext uri="{FF2B5EF4-FFF2-40B4-BE49-F238E27FC236}">
                <a16:creationId xmlns:a16="http://schemas.microsoft.com/office/drawing/2014/main" id="{C9C3839C-D1F2-F2CA-14AB-A064C978D1FF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BASE DE PROYECTOS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E370A937-EEBB-3A2B-5303-6FD4A662D123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DDA5002B-B374-A1F7-3F81-0D8ADBAEF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E72154B-77E6-B91D-167A-E66BF2FE71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445"/>
          <a:stretch/>
        </p:blipFill>
        <p:spPr>
          <a:xfrm>
            <a:off x="1838469" y="1958934"/>
            <a:ext cx="8334231" cy="451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04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80695-1C80-C08E-5E1F-CE91B1AF8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87BFEBF-167C-F54D-3D5A-1C4005CA5A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2196"/>
          <a:stretch/>
        </p:blipFill>
        <p:spPr>
          <a:xfrm>
            <a:off x="180103" y="962862"/>
            <a:ext cx="11831794" cy="942138"/>
          </a:xfrm>
          <a:prstGeom prst="rect">
            <a:avLst/>
          </a:prstGeom>
        </p:spPr>
      </p:pic>
      <p:sp>
        <p:nvSpPr>
          <p:cNvPr id="2" name="object 9">
            <a:extLst>
              <a:ext uri="{FF2B5EF4-FFF2-40B4-BE49-F238E27FC236}">
                <a16:creationId xmlns:a16="http://schemas.microsoft.com/office/drawing/2014/main" id="{0C114609-ED60-52EB-48BD-7746E7DFE6BC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BASE DE PROYECTOS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99DDA7DE-EC88-5A26-1901-CBC7FBA9F530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7E07EB78-03DE-35D6-00B1-B0CD98350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1CE6559-0ED4-782A-FECA-E9485809B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408" y="1987349"/>
            <a:ext cx="8388781" cy="443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37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8C6F1-6BB9-A472-5442-913DC83F8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6F485DF-002B-A8C1-0478-F625AE3380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2196"/>
          <a:stretch/>
        </p:blipFill>
        <p:spPr>
          <a:xfrm>
            <a:off x="180103" y="962862"/>
            <a:ext cx="11831794" cy="942138"/>
          </a:xfrm>
          <a:prstGeom prst="rect">
            <a:avLst/>
          </a:prstGeom>
        </p:spPr>
      </p:pic>
      <p:sp>
        <p:nvSpPr>
          <p:cNvPr id="2" name="object 9">
            <a:extLst>
              <a:ext uri="{FF2B5EF4-FFF2-40B4-BE49-F238E27FC236}">
                <a16:creationId xmlns:a16="http://schemas.microsoft.com/office/drawing/2014/main" id="{19538B9A-08E7-EBB1-2127-75424DABC4F4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BASE DE PROYECTOS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F60AC1ED-C3FB-36F1-33AD-4C98D7F187F3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02AB410B-023B-ECFB-33BC-B0FDA9A67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BBBD4F7-9591-06F8-C78C-5934A976E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667" y="2079519"/>
            <a:ext cx="8096666" cy="41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11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62330-EFAC-1F1C-158B-31F1702C2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9">
            <a:extLst>
              <a:ext uri="{FF2B5EF4-FFF2-40B4-BE49-F238E27FC236}">
                <a16:creationId xmlns:a16="http://schemas.microsoft.com/office/drawing/2014/main" id="{F886C918-E84D-14E8-F8C4-0F2306945558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BASE DE PROYECTOS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05562560-F143-67E3-5E47-737C30B23C6E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ADEE30E4-FA46-F28E-262E-D5C593590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7D16EB2-A8E4-54F6-BF27-0ED8D4B0C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460" y="1171459"/>
            <a:ext cx="7379079" cy="4515082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731B1007-E354-606C-08D6-BDEAA52A745E}"/>
              </a:ext>
            </a:extLst>
          </p:cNvPr>
          <p:cNvSpPr/>
          <p:nvPr/>
        </p:nvSpPr>
        <p:spPr>
          <a:xfrm>
            <a:off x="7207439" y="990600"/>
            <a:ext cx="2654300" cy="889000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33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9F23F-794E-AD56-1E39-571C846FF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9">
            <a:extLst>
              <a:ext uri="{FF2B5EF4-FFF2-40B4-BE49-F238E27FC236}">
                <a16:creationId xmlns:a16="http://schemas.microsoft.com/office/drawing/2014/main" id="{0199803D-269F-5FA1-E351-A8902E300E1C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BASE DE PROYECTOS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C3241884-DB6B-E222-0102-D1B6068D655E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ABDFD422-C54A-937E-3078-5C4A3ADB9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FB7F9F7-0BD4-9A67-2633-52307A708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44" y="892044"/>
            <a:ext cx="5073911" cy="50739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19375E0-04DE-1AD7-0203-E0C13B129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193" y="2111307"/>
            <a:ext cx="5112013" cy="3854648"/>
          </a:xfrm>
          <a:prstGeom prst="rect">
            <a:avLst/>
          </a:prstGeom>
        </p:spPr>
      </p:pic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F44B40F3-299B-4233-951E-6FA190FC28D9}"/>
              </a:ext>
            </a:extLst>
          </p:cNvPr>
          <p:cNvSpPr/>
          <p:nvPr/>
        </p:nvSpPr>
        <p:spPr>
          <a:xfrm rot="8229653">
            <a:off x="11196469" y="4245987"/>
            <a:ext cx="680132" cy="17897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3510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1237FD7-F0D4-3F76-E714-80C8C194766B}"/>
              </a:ext>
            </a:extLst>
          </p:cNvPr>
          <p:cNvSpPr/>
          <p:nvPr/>
        </p:nvSpPr>
        <p:spPr>
          <a:xfrm>
            <a:off x="-3718" y="1674"/>
            <a:ext cx="4969069" cy="6854653"/>
          </a:xfrm>
          <a:prstGeom prst="rect">
            <a:avLst/>
          </a:prstGeom>
          <a:solidFill>
            <a:srgbClr val="269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65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16B2FCEC-4AE1-9CB0-2504-684924EFD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sp>
        <p:nvSpPr>
          <p:cNvPr id="12" name="8 CuadroTexto">
            <a:extLst>
              <a:ext uri="{FF2B5EF4-FFF2-40B4-BE49-F238E27FC236}">
                <a16:creationId xmlns:a16="http://schemas.microsoft.com/office/drawing/2014/main" id="{E0AA88B6-494F-22DA-FBE6-6720D770D309}"/>
              </a:ext>
            </a:extLst>
          </p:cNvPr>
          <p:cNvSpPr txBox="1"/>
          <p:nvPr/>
        </p:nvSpPr>
        <p:spPr>
          <a:xfrm>
            <a:off x="206558" y="3219795"/>
            <a:ext cx="4597820" cy="2327324"/>
          </a:xfrm>
          <a:prstGeom prst="rect">
            <a:avLst/>
          </a:prstGeom>
          <a:noFill/>
        </p:spPr>
        <p:txBody>
          <a:bodyPr wrap="square" lIns="91395" tIns="45698" rIns="91395" bIns="45698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s-MX" sz="1406" dirty="0">
                <a:solidFill>
                  <a:schemeClr val="bg1"/>
                </a:solidFill>
                <a:latin typeface="Montserrat" panose="00000500000000000000" pitchFamily="2" charset="0"/>
              </a:rPr>
              <a:t>Repositorio que contiene diferentes colecciones de documentos y objetos digitales de información generados por FIA en el marco de proyectos, programas y acciones. Contiene más de </a:t>
            </a:r>
            <a:r>
              <a:rPr lang="es-MX" sz="1406" b="1" dirty="0">
                <a:solidFill>
                  <a:srgbClr val="FECD5C"/>
                </a:solidFill>
                <a:latin typeface="Montserrat" panose="00000500000000000000" pitchFamily="2" charset="0"/>
              </a:rPr>
              <a:t>4 mil </a:t>
            </a:r>
            <a:r>
              <a:rPr lang="es-MX" sz="1406" dirty="0">
                <a:solidFill>
                  <a:schemeClr val="bg1"/>
                </a:solidFill>
                <a:latin typeface="Montserrat" panose="00000500000000000000" pitchFamily="2" charset="0"/>
              </a:rPr>
              <a:t>recursos como </a:t>
            </a:r>
            <a:r>
              <a:rPr lang="es-MX" sz="1406" b="1" dirty="0">
                <a:solidFill>
                  <a:srgbClr val="FECD5C"/>
                </a:solidFill>
                <a:latin typeface="Montserrat" panose="00000500000000000000" pitchFamily="2" charset="0"/>
              </a:rPr>
              <a:t>iniciativas y proyectos, libros, informes, presentaciones  y vídeos,</a:t>
            </a:r>
            <a:r>
              <a:rPr lang="es-MX" sz="1406" dirty="0">
                <a:solidFill>
                  <a:schemeClr val="bg1"/>
                </a:solidFill>
                <a:latin typeface="Montserrat" panose="00000500000000000000" pitchFamily="2" charset="0"/>
              </a:rPr>
              <a:t> entre otros contenidos. </a:t>
            </a:r>
          </a:p>
        </p:txBody>
      </p:sp>
      <p:pic>
        <p:nvPicPr>
          <p:cNvPr id="39" name="Imagen 38" descr="Icono&#10;&#10;Descripción generada automáticamente">
            <a:extLst>
              <a:ext uri="{FF2B5EF4-FFF2-40B4-BE49-F238E27FC236}">
                <a16:creationId xmlns:a16="http://schemas.microsoft.com/office/drawing/2014/main" id="{CFBA5F8F-6062-BF14-381F-F78032123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53" y="6187508"/>
            <a:ext cx="379371" cy="529663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531B6D79-98BB-76A9-BE98-88E1EF3EF480}"/>
              </a:ext>
            </a:extLst>
          </p:cNvPr>
          <p:cNvSpPr txBox="1"/>
          <p:nvPr/>
        </p:nvSpPr>
        <p:spPr>
          <a:xfrm rot="16200000">
            <a:off x="-1211416" y="1517513"/>
            <a:ext cx="2958747" cy="308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26"/>
              </a:spcBef>
            </a:pPr>
            <a:r>
              <a:rPr lang="es-CL" sz="1406" b="1" spc="28" dirty="0">
                <a:solidFill>
                  <a:srgbClr val="FECD5C"/>
                </a:solidFill>
                <a:latin typeface="Montserrat" panose="00000500000000000000" pitchFamily="2" charset="0"/>
                <a:cs typeface="Montserrat Thin"/>
              </a:rPr>
              <a:t>PILAR DE ACCIÓN DE FIA</a:t>
            </a:r>
            <a:endParaRPr lang="es-CL" sz="1406" dirty="0">
              <a:solidFill>
                <a:srgbClr val="FECD5C"/>
              </a:solidFill>
              <a:latin typeface="Montserrat" panose="00000500000000000000" pitchFamily="2" charset="0"/>
              <a:cs typeface="Montserrat Thin"/>
            </a:endParaRPr>
          </a:p>
        </p:txBody>
      </p:sp>
      <p:pic>
        <p:nvPicPr>
          <p:cNvPr id="43" name="object 3">
            <a:extLst>
              <a:ext uri="{FF2B5EF4-FFF2-40B4-BE49-F238E27FC236}">
                <a16:creationId xmlns:a16="http://schemas.microsoft.com/office/drawing/2014/main" id="{A2C57C6B-04DF-B8E0-B944-FF37924ECC1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8883" y="252723"/>
            <a:ext cx="198286" cy="98321"/>
          </a:xfrm>
          <a:prstGeom prst="rect">
            <a:avLst/>
          </a:prstGeom>
        </p:spPr>
      </p:pic>
      <p:pic>
        <p:nvPicPr>
          <p:cNvPr id="44" name="object 4">
            <a:extLst>
              <a:ext uri="{FF2B5EF4-FFF2-40B4-BE49-F238E27FC236}">
                <a16:creationId xmlns:a16="http://schemas.microsoft.com/office/drawing/2014/main" id="{6A63945A-DBF7-A917-FA3E-79760B8DAAA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5568" y="252723"/>
            <a:ext cx="198286" cy="9832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2421108-1F8B-D74A-86BB-FB6361E58F53}"/>
              </a:ext>
            </a:extLst>
          </p:cNvPr>
          <p:cNvSpPr txBox="1"/>
          <p:nvPr/>
        </p:nvSpPr>
        <p:spPr>
          <a:xfrm>
            <a:off x="683523" y="171099"/>
            <a:ext cx="3428021" cy="308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6" b="1" dirty="0">
                <a:solidFill>
                  <a:srgbClr val="FECD5C"/>
                </a:solidFill>
                <a:latin typeface="Montserrat" panose="00000500000000000000" pitchFamily="2" charset="0"/>
              </a:rPr>
              <a:t>PLATAFORMA DE INFORMACIÓN</a:t>
            </a:r>
            <a:endParaRPr lang="es-CL" sz="1406" b="1" dirty="0">
              <a:solidFill>
                <a:srgbClr val="FECD5C"/>
              </a:solidFill>
            </a:endParaRP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id="{7596A695-8B05-95BD-5749-1758A0B68358}"/>
              </a:ext>
            </a:extLst>
          </p:cNvPr>
          <p:cNvSpPr txBox="1"/>
          <p:nvPr/>
        </p:nvSpPr>
        <p:spPr>
          <a:xfrm>
            <a:off x="198882" y="686060"/>
            <a:ext cx="4749567" cy="1392915"/>
          </a:xfrm>
          <a:prstGeom prst="rect">
            <a:avLst/>
          </a:prstGeom>
        </p:spPr>
        <p:txBody>
          <a:bodyPr vert="horz" wrap="square" lIns="0" tIns="8479" rIns="0" bIns="0" rtlCol="0">
            <a:spAutoFit/>
          </a:bodyPr>
          <a:lstStyle/>
          <a:p>
            <a:pPr marL="145487" marR="140131" indent="-92826" algn="ctr">
              <a:spcBef>
                <a:spcPts val="67"/>
              </a:spcBef>
            </a:pPr>
            <a:r>
              <a:rPr lang="es-CL" sz="4498" b="1" spc="-7" dirty="0">
                <a:solidFill>
                  <a:srgbClr val="FFFFFF"/>
                </a:solidFill>
                <a:latin typeface="Montserrat SemiBold"/>
                <a:cs typeface="Montserrat SemiBold"/>
              </a:rPr>
              <a:t>BIBLIOTECA</a:t>
            </a:r>
            <a:br>
              <a:rPr lang="es-CL" sz="4498" b="1" spc="-7" dirty="0">
                <a:solidFill>
                  <a:srgbClr val="FFFFFF"/>
                </a:solidFill>
                <a:latin typeface="Montserrat SemiBold"/>
                <a:cs typeface="Montserrat SemiBold"/>
              </a:rPr>
            </a:br>
            <a:r>
              <a:rPr lang="es-CL" sz="4498" b="1" spc="-7" dirty="0">
                <a:solidFill>
                  <a:srgbClr val="FFFFFF"/>
                </a:solidFill>
                <a:latin typeface="Montserrat SemiBold"/>
                <a:cs typeface="Montserrat SemiBold"/>
              </a:rPr>
              <a:t>DIGITAL</a:t>
            </a:r>
            <a:endParaRPr sz="4498" dirty="0">
              <a:latin typeface="Montserrat" panose="00000500000000000000" pitchFamily="2" charset="0"/>
              <a:cs typeface="Montserrat Thin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3881749-3250-3DEF-FE68-247FF6784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4680" y="32658"/>
            <a:ext cx="3735234" cy="675310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66132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9334FF4-F41D-54B2-2927-8561796A67B5}"/>
              </a:ext>
            </a:extLst>
          </p:cNvPr>
          <p:cNvSpPr/>
          <p:nvPr/>
        </p:nvSpPr>
        <p:spPr>
          <a:xfrm>
            <a:off x="0" y="1673"/>
            <a:ext cx="12192000" cy="3721462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65"/>
          </a:p>
        </p:txBody>
      </p:sp>
      <p:sp>
        <p:nvSpPr>
          <p:cNvPr id="3" name="8 CuadroTexto">
            <a:extLst>
              <a:ext uri="{FF2B5EF4-FFF2-40B4-BE49-F238E27FC236}">
                <a16:creationId xmlns:a16="http://schemas.microsoft.com/office/drawing/2014/main" id="{C3437C2C-853D-B0D0-0436-F11F864D7F08}"/>
              </a:ext>
            </a:extLst>
          </p:cNvPr>
          <p:cNvSpPr txBox="1"/>
          <p:nvPr/>
        </p:nvSpPr>
        <p:spPr>
          <a:xfrm>
            <a:off x="539647" y="1439897"/>
            <a:ext cx="11312419" cy="1650901"/>
          </a:xfrm>
          <a:prstGeom prst="rect">
            <a:avLst/>
          </a:prstGeom>
          <a:noFill/>
        </p:spPr>
        <p:txBody>
          <a:bodyPr wrap="square" lIns="64262" tIns="32131" rIns="64262" bIns="32131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406" dirty="0">
                <a:solidFill>
                  <a:schemeClr val="bg1"/>
                </a:solidFill>
                <a:latin typeface="Montserrat" panose="00000500000000000000" pitchFamily="2" charset="0"/>
                <a:ea typeface="Roboto"/>
                <a:cs typeface="Times New Roman"/>
              </a:rPr>
              <a:t>Somos la agencia de innovación del Ministerio de Agricultura de Chile que </a:t>
            </a:r>
            <a:r>
              <a:rPr lang="es-MX" sz="1406" b="1" dirty="0">
                <a:solidFill>
                  <a:schemeClr val="bg1"/>
                </a:solidFill>
                <a:latin typeface="Montserrat" panose="00000500000000000000" pitchFamily="2" charset="0"/>
                <a:ea typeface="Roboto"/>
                <a:cs typeface="Times New Roman"/>
              </a:rPr>
              <a:t>busca promover procesos de innovación</a:t>
            </a:r>
            <a:r>
              <a:rPr lang="es-MX" sz="1406" dirty="0">
                <a:solidFill>
                  <a:schemeClr val="bg1"/>
                </a:solidFill>
                <a:latin typeface="Montserrat" panose="00000500000000000000" pitchFamily="2" charset="0"/>
                <a:ea typeface="Roboto"/>
                <a:cs typeface="Times New Roman"/>
              </a:rPr>
              <a:t>, a través de los lineamientos estratégicos FIA para el sector silvoagropecuario y/o de la cadena agroalimentaria nacional, por medio del impulso, articulación, desarrollo de capacidades y difusión tecnológica de iniciativas que contribuyan al desarrollo sostenible y la competitividad de Chile y sus regiones. Labor que es realizada gracias al acompañamiento de técnicos y profesionales.</a:t>
            </a:r>
            <a:endParaRPr lang="es-CL" sz="1406" b="1" dirty="0">
              <a:solidFill>
                <a:schemeClr val="bg1"/>
              </a:solidFill>
              <a:latin typeface="Montserrat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n 3" descr="Diagrama de Venn&#10;&#10;Descripción generada automáticamente">
            <a:extLst>
              <a:ext uri="{FF2B5EF4-FFF2-40B4-BE49-F238E27FC236}">
                <a16:creationId xmlns:a16="http://schemas.microsoft.com/office/drawing/2014/main" id="{A0A284E9-4F32-AAFE-32F5-8FF22C60C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98" y="1279830"/>
            <a:ext cx="175766" cy="87244"/>
          </a:xfrm>
          <a:prstGeom prst="rect">
            <a:avLst/>
          </a:prstGeom>
        </p:spPr>
      </p:pic>
      <p:pic>
        <p:nvPicPr>
          <p:cNvPr id="5" name="Imagen 4" descr="Diagrama de Venn&#10;&#10;Descripción generada automáticamente">
            <a:extLst>
              <a:ext uri="{FF2B5EF4-FFF2-40B4-BE49-F238E27FC236}">
                <a16:creationId xmlns:a16="http://schemas.microsoft.com/office/drawing/2014/main" id="{DBB27DFD-FDA9-BD53-39B3-D69DD4218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1" y="1279699"/>
            <a:ext cx="175766" cy="87244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1C2028B2-9FD1-0F8F-FFF5-0B4F17E8CD2C}"/>
              </a:ext>
            </a:extLst>
          </p:cNvPr>
          <p:cNvGrpSpPr/>
          <p:nvPr/>
        </p:nvGrpSpPr>
        <p:grpSpPr>
          <a:xfrm>
            <a:off x="251036" y="6389546"/>
            <a:ext cx="11821931" cy="466781"/>
            <a:chOff x="0" y="6482495"/>
            <a:chExt cx="11983453" cy="473159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C78FDCA-3C8C-2378-A984-7659FEED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82495"/>
              <a:ext cx="9638194" cy="473159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FDD337D-4517-0A0D-7488-4139A7538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32"/>
            <a:stretch/>
          </p:blipFill>
          <p:spPr>
            <a:xfrm>
              <a:off x="9509464" y="6482495"/>
              <a:ext cx="2473989" cy="473159"/>
            </a:xfrm>
            <a:prstGeom prst="rect">
              <a:avLst/>
            </a:prstGeom>
          </p:spPr>
        </p:pic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B2445C79-4839-060A-5A5A-AEF5F7BEB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036" y="1674"/>
            <a:ext cx="503377" cy="32130"/>
          </a:xfrm>
          <a:prstGeom prst="rect">
            <a:avLst/>
          </a:prstGeom>
        </p:spPr>
      </p:pic>
      <p:sp>
        <p:nvSpPr>
          <p:cNvPr id="10" name="8 CuadroTexto">
            <a:extLst>
              <a:ext uri="{FF2B5EF4-FFF2-40B4-BE49-F238E27FC236}">
                <a16:creationId xmlns:a16="http://schemas.microsoft.com/office/drawing/2014/main" id="{92B1879A-1ED3-B6AC-1FD6-1910B8CE7001}"/>
              </a:ext>
            </a:extLst>
          </p:cNvPr>
          <p:cNvSpPr txBox="1"/>
          <p:nvPr/>
        </p:nvSpPr>
        <p:spPr>
          <a:xfrm>
            <a:off x="596792" y="3795958"/>
            <a:ext cx="7953537" cy="323999"/>
          </a:xfrm>
          <a:prstGeom prst="rect">
            <a:avLst/>
          </a:prstGeom>
          <a:noFill/>
        </p:spPr>
        <p:txBody>
          <a:bodyPr wrap="square" lIns="64262" tIns="32131" rIns="64262" bIns="32131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265">
                <a:solidFill>
                  <a:srgbClr val="003B5C"/>
                </a:solidFill>
                <a:latin typeface="Montserrat-Light"/>
              </a:rPr>
              <a:t>Focalizamos nuestro quehacer a través de tres lineamientos estratégicos:</a:t>
            </a:r>
            <a:endParaRPr lang="es-CL" sz="1265">
              <a:solidFill>
                <a:srgbClr val="003B5C"/>
              </a:solidFill>
              <a:latin typeface="Montserrat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C67A6648-3A64-200B-E1D7-90A6AB041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46" y="263364"/>
            <a:ext cx="1210058" cy="543840"/>
          </a:xfrm>
          <a:prstGeom prst="rect">
            <a:avLst/>
          </a:prstGeom>
        </p:spPr>
      </p:pic>
      <p:sp>
        <p:nvSpPr>
          <p:cNvPr id="13" name="object 12">
            <a:extLst>
              <a:ext uri="{FF2B5EF4-FFF2-40B4-BE49-F238E27FC236}">
                <a16:creationId xmlns:a16="http://schemas.microsoft.com/office/drawing/2014/main" id="{ACE22D7E-387D-D9E9-97C8-C6A280D39406}"/>
              </a:ext>
            </a:extLst>
          </p:cNvPr>
          <p:cNvSpPr/>
          <p:nvPr/>
        </p:nvSpPr>
        <p:spPr>
          <a:xfrm>
            <a:off x="555449" y="807206"/>
            <a:ext cx="1362901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949"/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2ED98935-9CC2-38EF-BA05-1AA9EBF64412}"/>
              </a:ext>
            </a:extLst>
          </p:cNvPr>
          <p:cNvSpPr txBox="1"/>
          <p:nvPr/>
        </p:nvSpPr>
        <p:spPr>
          <a:xfrm>
            <a:off x="555449" y="425739"/>
            <a:ext cx="2462089" cy="236106"/>
          </a:xfrm>
          <a:prstGeom prst="rect">
            <a:avLst/>
          </a:prstGeom>
        </p:spPr>
        <p:txBody>
          <a:bodyPr vert="horz" wrap="square" lIns="0" tIns="9033" rIns="0" bIns="0" rtlCol="0">
            <a:spAutoFit/>
          </a:bodyPr>
          <a:lstStyle/>
          <a:p>
            <a:pPr marL="6691">
              <a:spcBef>
                <a:spcPts val="71"/>
              </a:spcBef>
            </a:pPr>
            <a:r>
              <a:rPr lang="es-MX" sz="1475" b="1" dirty="0">
                <a:solidFill>
                  <a:schemeClr val="bg1"/>
                </a:solidFill>
                <a:latin typeface="Montserrat" panose="00000500000000000000" pitchFamily="2" charset="0"/>
                <a:cs typeface="Montserrat Thin"/>
              </a:rPr>
              <a:t>¿QUIÉNES SOMOS?</a:t>
            </a:r>
            <a:endParaRPr sz="1475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pic>
        <p:nvPicPr>
          <p:cNvPr id="11" name="Imagen 10" descr="Una botella con una etiqueta de color azul con letras blancas&#10;&#10;Descripción generada automáticamente con confianza baja">
            <a:extLst>
              <a:ext uri="{FF2B5EF4-FFF2-40B4-BE49-F238E27FC236}">
                <a16:creationId xmlns:a16="http://schemas.microsoft.com/office/drawing/2014/main" id="{621EA1B1-E78F-2C58-9346-D7FAABC639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67" y="4780096"/>
            <a:ext cx="1234003" cy="1230086"/>
          </a:xfrm>
          <a:prstGeom prst="rect">
            <a:avLst/>
          </a:prstGeom>
        </p:spPr>
      </p:pic>
      <p:pic>
        <p:nvPicPr>
          <p:cNvPr id="15" name="Imagen 1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6CE87C3D-4F77-86EB-81B6-36FFBDDA76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77" y="4765992"/>
            <a:ext cx="1234003" cy="1234003"/>
          </a:xfrm>
          <a:prstGeom prst="rect">
            <a:avLst/>
          </a:prstGeom>
        </p:spPr>
      </p:pic>
      <p:pic>
        <p:nvPicPr>
          <p:cNvPr id="16" name="Imagen 15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953D0187-57C2-ED59-B9E2-7E3D122E56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344" y="4777818"/>
            <a:ext cx="1234003" cy="123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9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EF0F9-5A87-AFB7-3CD3-6AB1F7306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9">
            <a:extLst>
              <a:ext uri="{FF2B5EF4-FFF2-40B4-BE49-F238E27FC236}">
                <a16:creationId xmlns:a16="http://schemas.microsoft.com/office/drawing/2014/main" id="{A4F6F950-D99F-994B-F1FC-CAE964B1D08D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BIBLIOTECA DIGITAL FIA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E9FAFDB8-3222-604F-E9A8-D396F025B441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602A345-D574-B2AB-6590-AE43B1908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BEC0F43-B8A2-1A7A-FE7F-56BB62F78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856" y="1292115"/>
            <a:ext cx="5588287" cy="427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05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368F8-0587-A90C-6538-F6E414EA7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9">
            <a:extLst>
              <a:ext uri="{FF2B5EF4-FFF2-40B4-BE49-F238E27FC236}">
                <a16:creationId xmlns:a16="http://schemas.microsoft.com/office/drawing/2014/main" id="{553259DA-1CEC-FB51-E60D-F4E376020E56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BIBLIOTECA DIGITAL FIA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FCD94C67-7A89-8422-1C07-7CF7E44A0336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649B2C26-03F8-4285-3302-9FF757FE3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AC41AA6-9B33-C5A0-97DD-097019562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122" y="1190510"/>
            <a:ext cx="8877756" cy="447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92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5D460-7BEB-FE3C-4673-F04B90087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9">
            <a:extLst>
              <a:ext uri="{FF2B5EF4-FFF2-40B4-BE49-F238E27FC236}">
                <a16:creationId xmlns:a16="http://schemas.microsoft.com/office/drawing/2014/main" id="{B7760314-2E9C-CB87-97EA-C6688837D964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BIBLIOTECA DIGITAL FIA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4" name="object 12">
            <a:extLst>
              <a:ext uri="{FF2B5EF4-FFF2-40B4-BE49-F238E27FC236}">
                <a16:creationId xmlns:a16="http://schemas.microsoft.com/office/drawing/2014/main" id="{03DFDE3C-F17B-2700-F026-30464C2B10B6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62D2EDE0-472F-1C0A-297B-305474E3B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394B3F5-8616-16D2-B2B4-E9FE01641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252" y="1263538"/>
            <a:ext cx="8655495" cy="4330923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FB95CBE0-F90A-4931-20E9-2364A1DE7DFC}"/>
              </a:ext>
            </a:extLst>
          </p:cNvPr>
          <p:cNvSpPr/>
          <p:nvPr/>
        </p:nvSpPr>
        <p:spPr>
          <a:xfrm>
            <a:off x="1993900" y="3428999"/>
            <a:ext cx="3454400" cy="190500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650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F7BE71-4A67-DE9D-094A-2487E284A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532" y="1924594"/>
            <a:ext cx="419693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dirty="0" err="1"/>
              <a:t>Otras</a:t>
            </a:r>
            <a:r>
              <a:rPr lang="en-US" sz="5000" dirty="0"/>
              <a:t> Fuentes de </a:t>
            </a:r>
            <a:r>
              <a:rPr lang="en-US" sz="5000" dirty="0" err="1"/>
              <a:t>Información</a:t>
            </a:r>
            <a:br>
              <a:rPr lang="en-US" sz="5000" dirty="0"/>
            </a:br>
            <a:br>
              <a:rPr lang="en-US" sz="5000" dirty="0"/>
            </a:br>
            <a:endParaRPr lang="en-US" sz="5000" dirty="0"/>
          </a:p>
        </p:txBody>
      </p:sp>
      <p:pic>
        <p:nvPicPr>
          <p:cNvPr id="10" name="Imagen 9" descr="Mesa de área de trabajo con calendario y taza de programación de anteojos de tableta">
            <a:extLst>
              <a:ext uri="{FF2B5EF4-FFF2-40B4-BE49-F238E27FC236}">
                <a16:creationId xmlns:a16="http://schemas.microsoft.com/office/drawing/2014/main" id="{2411B62C-D932-8088-2BF7-811F3836F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r="9246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80094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5CD576-A156-0DDD-D382-D7F3ABB3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 fontScale="90000"/>
          </a:bodyPr>
          <a:lstStyle/>
          <a:p>
            <a:r>
              <a:rPr lang="es-CL" sz="3700" b="1" dirty="0"/>
              <a:t>Bibliotecas, Repositorios, Plataformas</a:t>
            </a:r>
            <a:br>
              <a:rPr lang="es-CL" sz="3700" b="1" dirty="0"/>
            </a:br>
            <a:endParaRPr lang="es-CL" sz="37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AE7171-A1E9-B0E6-9E37-CAB751463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6097"/>
            <a:ext cx="4619621" cy="38436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L" sz="2000" dirty="0"/>
              <a:t>FIA </a:t>
            </a:r>
            <a:r>
              <a:rPr lang="es-CL" sz="2000" dirty="0">
                <a:hlinkClick r:id="rId2"/>
              </a:rPr>
              <a:t>http://bibliotecadigital.fia.cl/</a:t>
            </a:r>
            <a:endParaRPr lang="es-CL" sz="2000" dirty="0"/>
          </a:p>
          <a:p>
            <a:pPr marL="0" indent="0">
              <a:buNone/>
            </a:pPr>
            <a:r>
              <a:rPr lang="es-CL" sz="2000" dirty="0"/>
              <a:t>FIA OPIA </a:t>
            </a:r>
            <a:r>
              <a:rPr lang="es-CL" sz="2000" dirty="0">
                <a:hlinkClick r:id="rId3"/>
              </a:rPr>
              <a:t>https://opia.fia.cl/601/w3-channel.html</a:t>
            </a:r>
            <a:endParaRPr lang="es-CL" sz="2000" dirty="0"/>
          </a:p>
          <a:p>
            <a:pPr marL="0" indent="0">
              <a:buNone/>
            </a:pPr>
            <a:r>
              <a:rPr lang="es-CL" sz="2000" dirty="0"/>
              <a:t>INIA </a:t>
            </a:r>
            <a:r>
              <a:rPr lang="es-CL" sz="2000" dirty="0">
                <a:hlinkClick r:id="rId4"/>
              </a:rPr>
              <a:t>https://biblioteca.inia.cl/</a:t>
            </a:r>
            <a:endParaRPr lang="es-CL" sz="2000" dirty="0"/>
          </a:p>
          <a:p>
            <a:pPr marL="0" indent="0">
              <a:buNone/>
            </a:pPr>
            <a:r>
              <a:rPr lang="es-CL" sz="2000" dirty="0"/>
              <a:t>ODEPA </a:t>
            </a:r>
            <a:r>
              <a:rPr lang="es-CL" sz="2000" dirty="0">
                <a:hlinkClick r:id="rId5"/>
              </a:rPr>
              <a:t>https://bibliotecadigital.odepa.gob.cl/</a:t>
            </a:r>
            <a:endParaRPr lang="es-CL" sz="2000" dirty="0"/>
          </a:p>
          <a:p>
            <a:pPr marL="0" indent="0">
              <a:buNone/>
            </a:pPr>
            <a:r>
              <a:rPr lang="es-CL" sz="2000" dirty="0"/>
              <a:t>CIREN </a:t>
            </a:r>
            <a:r>
              <a:rPr lang="es-CL" sz="2000" dirty="0">
                <a:hlinkClick r:id="rId6"/>
              </a:rPr>
              <a:t>https://bibliotecadigital.ciren.cl/</a:t>
            </a:r>
            <a:endParaRPr lang="es-CL" sz="2000" dirty="0"/>
          </a:p>
          <a:p>
            <a:pPr marL="0" indent="0">
              <a:buNone/>
            </a:pPr>
            <a:r>
              <a:rPr lang="es-CL" sz="2000" dirty="0"/>
              <a:t>INFOR </a:t>
            </a:r>
            <a:r>
              <a:rPr lang="es-CL" sz="2000" dirty="0">
                <a:hlinkClick r:id="rId7"/>
              </a:rPr>
              <a:t>https://bibliotecadigital.infor.cl/</a:t>
            </a:r>
            <a:endParaRPr lang="es-CL" sz="2000" dirty="0"/>
          </a:p>
          <a:p>
            <a:pPr marL="0" indent="0">
              <a:buNone/>
            </a:pPr>
            <a:r>
              <a:rPr lang="es-CL" sz="2000" dirty="0"/>
              <a:t>INDAP </a:t>
            </a:r>
            <a:r>
              <a:rPr lang="es-CL" sz="2000" dirty="0">
                <a:hlinkClick r:id="rId8"/>
              </a:rPr>
              <a:t>http://www.indap.gob.cl/fichas-tecnicas</a:t>
            </a:r>
            <a:endParaRPr lang="es-CL" sz="2000" dirty="0"/>
          </a:p>
          <a:p>
            <a:pPr marL="0" indent="0">
              <a:buNone/>
            </a:pPr>
            <a:r>
              <a:rPr lang="es-CL" sz="2000" dirty="0"/>
              <a:t>FUCOA </a:t>
            </a:r>
            <a:r>
              <a:rPr lang="es-CL" sz="2000" dirty="0">
                <a:hlinkClick r:id="rId9"/>
              </a:rPr>
              <a:t>https://www.chileagricola.cl/</a:t>
            </a:r>
            <a:endParaRPr lang="es-CL" sz="2000" dirty="0"/>
          </a:p>
          <a:p>
            <a:pPr marL="0" indent="0">
              <a:buNone/>
            </a:pPr>
            <a:endParaRPr lang="es-CL" sz="2000" dirty="0"/>
          </a:p>
          <a:p>
            <a:pPr marL="0" indent="0">
              <a:buNone/>
            </a:pPr>
            <a:endParaRPr lang="es-CL" sz="2000" dirty="0"/>
          </a:p>
          <a:p>
            <a:pPr marL="0" indent="0">
              <a:buNone/>
            </a:pPr>
            <a:endParaRPr lang="es-CL" sz="2000" dirty="0"/>
          </a:p>
          <a:p>
            <a:pPr marL="0" indent="0">
              <a:buNone/>
            </a:pPr>
            <a:endParaRPr lang="es-CL" sz="2000" dirty="0"/>
          </a:p>
          <a:p>
            <a:pPr marL="0" indent="0">
              <a:buNone/>
            </a:pPr>
            <a:endParaRPr lang="es-CL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7E947BA-D6D5-BF6F-65AF-DFE106590D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956" r="25051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5591252-2B16-446C-5D5C-B868F5BCA9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43" y="6281529"/>
            <a:ext cx="11742638" cy="57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5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1BF1C3-2B0D-C89F-B81A-30B3ECC7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s-CL" sz="3400" b="1" dirty="0"/>
              <a:t>Descubridores, Catálogos, Recursos de Aprendizaje de Universidades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66C155-C684-04DE-557F-B4BE684DD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s-CL" sz="1700"/>
              <a:t>Universidad de Chile </a:t>
            </a:r>
            <a:r>
              <a:rPr lang="es-CL" sz="1700">
                <a:hlinkClick r:id="rId2"/>
              </a:rPr>
              <a:t>https://agronomia.uchile.cl/biblioteca</a:t>
            </a:r>
            <a:endParaRPr lang="es-CL" sz="1700"/>
          </a:p>
          <a:p>
            <a:r>
              <a:rPr lang="es-CL" sz="1700"/>
              <a:t>UC </a:t>
            </a:r>
            <a:r>
              <a:rPr lang="es-CL" sz="1700">
                <a:hlinkClick r:id="rId3"/>
              </a:rPr>
              <a:t>https://bibliotecas.uc.cl/</a:t>
            </a:r>
            <a:endParaRPr lang="es-CL" sz="1700"/>
          </a:p>
          <a:p>
            <a:r>
              <a:rPr lang="es-CL" sz="1700"/>
              <a:t>PUCV </a:t>
            </a:r>
            <a:r>
              <a:rPr lang="es-CL" sz="1700">
                <a:hlinkClick r:id="rId4"/>
              </a:rPr>
              <a:t>https://catalogo.pucv.cl/cgi-bin/koha/opac-main.pl</a:t>
            </a:r>
            <a:endParaRPr lang="es-CL" sz="1700"/>
          </a:p>
          <a:p>
            <a:r>
              <a:rPr lang="es-CL" sz="1700"/>
              <a:t>UDEC </a:t>
            </a:r>
            <a:r>
              <a:rPr lang="es-CL" sz="1700">
                <a:hlinkClick r:id="rId5"/>
              </a:rPr>
              <a:t>https://bibliotecas.udec.cl/</a:t>
            </a:r>
            <a:endParaRPr lang="es-CL" sz="1700"/>
          </a:p>
          <a:p>
            <a:r>
              <a:rPr lang="es-CL" sz="1700"/>
              <a:t>UACH </a:t>
            </a:r>
            <a:r>
              <a:rPr lang="es-CL" sz="1700">
                <a:hlinkClick r:id="rId6"/>
              </a:rPr>
              <a:t>http://www.biblioteca.uach.cl/</a:t>
            </a:r>
            <a:endParaRPr lang="es-CL" sz="1700"/>
          </a:p>
          <a:p>
            <a:r>
              <a:rPr lang="es-CL" sz="1700"/>
              <a:t>UC Maule </a:t>
            </a:r>
            <a:r>
              <a:rPr lang="es-CL" sz="1700">
                <a:hlinkClick r:id="rId7"/>
              </a:rPr>
              <a:t>https://sibib.ucm.cl/</a:t>
            </a:r>
            <a:endParaRPr lang="es-CL" sz="1700"/>
          </a:p>
          <a:p>
            <a:r>
              <a:rPr lang="es-CL" sz="1700"/>
              <a:t>U Talca </a:t>
            </a:r>
            <a:r>
              <a:rPr lang="es-CL" sz="1700">
                <a:hlinkClick r:id="rId8"/>
              </a:rPr>
              <a:t>https://biblioteca.utalca.cl/</a:t>
            </a:r>
            <a:endParaRPr lang="es-CL" sz="1700"/>
          </a:p>
          <a:p>
            <a:r>
              <a:rPr lang="es-CL" sz="1700"/>
              <a:t>U Tarapacá </a:t>
            </a:r>
            <a:r>
              <a:rPr lang="es-CL" sz="1700">
                <a:hlinkClick r:id="rId9"/>
              </a:rPr>
              <a:t>http://sb.uta.cl/sbuta/#inicio</a:t>
            </a:r>
            <a:endParaRPr lang="es-CL" sz="1700"/>
          </a:p>
          <a:p>
            <a:r>
              <a:rPr lang="es-CL" sz="1700"/>
              <a:t>DUOC UC </a:t>
            </a:r>
            <a:r>
              <a:rPr lang="es-CL" sz="1700">
                <a:hlinkClick r:id="rId10"/>
              </a:rPr>
              <a:t>https://bibliotecas.duoc.cl/inicio</a:t>
            </a:r>
            <a:endParaRPr lang="es-CL" sz="1700"/>
          </a:p>
          <a:p>
            <a:r>
              <a:rPr lang="es-CL" sz="1700"/>
              <a:t>Muchos más…</a:t>
            </a:r>
          </a:p>
          <a:p>
            <a:endParaRPr lang="es-CL" sz="1700"/>
          </a:p>
          <a:p>
            <a:endParaRPr lang="es-CL" sz="1700"/>
          </a:p>
        </p:txBody>
      </p:sp>
      <p:pic>
        <p:nvPicPr>
          <p:cNvPr id="5" name="Picture 4" descr="Biblioteca pública desenfocada abstracta con estanterías">
            <a:extLst>
              <a:ext uri="{FF2B5EF4-FFF2-40B4-BE49-F238E27FC236}">
                <a16:creationId xmlns:a16="http://schemas.microsoft.com/office/drawing/2014/main" id="{8834F991-8539-35F6-0E74-4CFE22F1AE1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534" r="36872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782385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BE11CF-9284-8A71-6C57-893DD70FE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172" y="366255"/>
            <a:ext cx="6894576" cy="1783080"/>
          </a:xfrm>
        </p:spPr>
        <p:txBody>
          <a:bodyPr anchor="b">
            <a:normAutofit/>
          </a:bodyPr>
          <a:lstStyle/>
          <a:p>
            <a:r>
              <a:rPr lang="es-CL" sz="5400" dirty="0"/>
              <a:t>Tesis</a:t>
            </a:r>
          </a:p>
        </p:txBody>
      </p:sp>
      <p:pic>
        <p:nvPicPr>
          <p:cNvPr id="20" name="Picture 11" descr="Gafas encima de un libro">
            <a:extLst>
              <a:ext uri="{FF2B5EF4-FFF2-40B4-BE49-F238E27FC236}">
                <a16:creationId xmlns:a16="http://schemas.microsoft.com/office/drawing/2014/main" id="{0AD18064-5493-1F55-47FC-C17CD9DE4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0" r="43092" b="-1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153099-B181-49A8-FEF5-47C59FC4C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310715"/>
            <a:ext cx="6894576" cy="40653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hlinkClick r:id="rId3"/>
              </a:rPr>
              <a:t>Tesis </a:t>
            </a:r>
            <a:r>
              <a:rPr lang="en-US" dirty="0" err="1">
                <a:hlinkClick r:id="rId3"/>
              </a:rPr>
              <a:t>Chilenas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4"/>
              </a:rPr>
              <a:t>Tesis Universidad de Chile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5"/>
              </a:rPr>
              <a:t>Tesis UC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6"/>
              </a:rPr>
              <a:t>Tesis UACH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7"/>
              </a:rPr>
              <a:t>Tesis UC Maule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Más…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89052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7C089F-2745-E3F8-3CCD-CE0218035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CL" sz="5400"/>
              <a:t>Bases de Datos Científicas y Mercado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C92E69-1173-7B2A-44ED-3DCE2B05B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51" y="2071316"/>
            <a:ext cx="8336733" cy="4119172"/>
          </a:xfrm>
        </p:spPr>
        <p:txBody>
          <a:bodyPr anchor="t">
            <a:normAutofit/>
          </a:bodyPr>
          <a:lstStyle/>
          <a:p>
            <a:r>
              <a:rPr lang="es-CL" sz="2000" dirty="0"/>
              <a:t>NAL </a:t>
            </a:r>
            <a:r>
              <a:rPr lang="es-CL" sz="2000" dirty="0">
                <a:hlinkClick r:id="rId2"/>
              </a:rPr>
              <a:t>https://www.nal.usda.gov/agricola?DB=local&amp;PAGE=bbSearch</a:t>
            </a:r>
            <a:endParaRPr lang="es-CL" sz="2000" dirty="0"/>
          </a:p>
          <a:p>
            <a:r>
              <a:rPr lang="es-CL" sz="2000" dirty="0" err="1"/>
              <a:t>AgEcon</a:t>
            </a:r>
            <a:r>
              <a:rPr lang="es-CL" sz="2000" dirty="0"/>
              <a:t> </a:t>
            </a:r>
            <a:r>
              <a:rPr lang="es-CL" sz="2000" dirty="0">
                <a:hlinkClick r:id="rId3"/>
              </a:rPr>
              <a:t>https://ageconsearch.umn.edu/</a:t>
            </a:r>
            <a:endParaRPr lang="es-CL" sz="2000" dirty="0"/>
          </a:p>
          <a:p>
            <a:r>
              <a:rPr lang="es-CL" sz="2000" dirty="0"/>
              <a:t>Scielo </a:t>
            </a:r>
            <a:r>
              <a:rPr lang="es-CL" sz="2000" dirty="0">
                <a:hlinkClick r:id="rId4"/>
              </a:rPr>
              <a:t>https://scielo.org/</a:t>
            </a:r>
            <a:endParaRPr lang="es-CL" sz="2000" dirty="0"/>
          </a:p>
          <a:p>
            <a:r>
              <a:rPr lang="es-CL" sz="2000" dirty="0"/>
              <a:t>PubMed </a:t>
            </a:r>
            <a:r>
              <a:rPr lang="es-CL" sz="2000" dirty="0">
                <a:hlinkClick r:id="rId5"/>
              </a:rPr>
              <a:t>https://pubmed.ncbi.nlm.nih.gov/</a:t>
            </a:r>
            <a:endParaRPr lang="es-CL" sz="2000" dirty="0"/>
          </a:p>
          <a:p>
            <a:r>
              <a:rPr lang="es-CL" sz="2000" dirty="0" err="1"/>
              <a:t>Science</a:t>
            </a:r>
            <a:r>
              <a:rPr lang="es-CL" sz="2000" dirty="0"/>
              <a:t> Direct </a:t>
            </a:r>
            <a:r>
              <a:rPr lang="es-CL" sz="2000" dirty="0">
                <a:hlinkClick r:id="rId6"/>
              </a:rPr>
              <a:t>https://www.sciencedirect.com/</a:t>
            </a:r>
            <a:endParaRPr lang="es-CL" sz="2000" dirty="0"/>
          </a:p>
          <a:p>
            <a:r>
              <a:rPr lang="es-CL" sz="2000" dirty="0"/>
              <a:t>FAOSTAT </a:t>
            </a:r>
            <a:r>
              <a:rPr lang="es-CL" sz="2000" dirty="0">
                <a:hlinkClick r:id="rId7"/>
              </a:rPr>
              <a:t>https://www.fao.org/faostat/es/#home</a:t>
            </a:r>
            <a:endParaRPr lang="es-CL" sz="2000" dirty="0"/>
          </a:p>
          <a:p>
            <a:r>
              <a:rPr lang="es-CL" sz="2000" dirty="0"/>
              <a:t>Estadísticas ODEPA </a:t>
            </a:r>
            <a:r>
              <a:rPr lang="es-CL" sz="2000" dirty="0">
                <a:hlinkClick r:id="rId8"/>
              </a:rPr>
              <a:t>https://www.odepa.gob.cl/estadisticas-del-sector/bases-de-datos-comercio-exterior</a:t>
            </a:r>
            <a:endParaRPr lang="es-CL" sz="2000" dirty="0"/>
          </a:p>
          <a:p>
            <a:r>
              <a:rPr lang="es-CL" sz="2000" dirty="0" err="1"/>
              <a:t>ProChile</a:t>
            </a:r>
            <a:r>
              <a:rPr lang="es-CL" sz="2000" dirty="0"/>
              <a:t> </a:t>
            </a:r>
            <a:r>
              <a:rPr lang="es-CL" sz="2000" dirty="0">
                <a:hlinkClick r:id="rId9"/>
              </a:rPr>
              <a:t>https://cdc.prochile.cl/</a:t>
            </a:r>
            <a:endParaRPr lang="es-CL" sz="2000" dirty="0"/>
          </a:p>
          <a:p>
            <a:r>
              <a:rPr lang="es-CL" sz="2000" dirty="0"/>
              <a:t>INE </a:t>
            </a:r>
            <a:r>
              <a:rPr lang="es-CL" sz="2000" dirty="0">
                <a:hlinkClick r:id="rId10"/>
              </a:rPr>
              <a:t>https://www.ine.gob.cl/censoagropecuario</a:t>
            </a:r>
            <a:endParaRPr lang="es-CL" sz="2000" dirty="0"/>
          </a:p>
          <a:p>
            <a:pPr marL="0" indent="0">
              <a:buNone/>
            </a:pPr>
            <a:endParaRPr lang="es-CL" sz="2000" dirty="0"/>
          </a:p>
          <a:p>
            <a:endParaRPr lang="es-CL" sz="2000" dirty="0"/>
          </a:p>
          <a:p>
            <a:endParaRPr lang="es-CL" sz="2000" dirty="0"/>
          </a:p>
        </p:txBody>
      </p:sp>
      <p:pic>
        <p:nvPicPr>
          <p:cNvPr id="5" name="Picture 4" descr="Solution dispensed using electronic pipette">
            <a:extLst>
              <a:ext uri="{FF2B5EF4-FFF2-40B4-BE49-F238E27FC236}">
                <a16:creationId xmlns:a16="http://schemas.microsoft.com/office/drawing/2014/main" id="{F4C78163-D367-83D2-1213-7E3AEBA50D5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422" r="27362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97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7C1653-CB50-FDB0-5D33-68F7C8CF1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s-CL" sz="5400"/>
              <a:t>Proyectos, Ciencia, Tecnología, Innovación</a:t>
            </a:r>
          </a:p>
        </p:txBody>
      </p:sp>
      <p:pic>
        <p:nvPicPr>
          <p:cNvPr id="5" name="Picture 4" descr="Construcción ecológica en un campo de maíz">
            <a:extLst>
              <a:ext uri="{FF2B5EF4-FFF2-40B4-BE49-F238E27FC236}">
                <a16:creationId xmlns:a16="http://schemas.microsoft.com/office/drawing/2014/main" id="{C5ACD74C-5009-5A50-C7B6-45E8A52E2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11" r="37945"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C8A3EA-57B8-7734-2473-D662A49CE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2409" y="2706624"/>
            <a:ext cx="7428847" cy="3483864"/>
          </a:xfrm>
        </p:spPr>
        <p:txBody>
          <a:bodyPr>
            <a:normAutofit fontScale="92500"/>
          </a:bodyPr>
          <a:lstStyle/>
          <a:p>
            <a:r>
              <a:rPr lang="es-CL" sz="2200" dirty="0"/>
              <a:t>Base de Proyectos de Innovación Agraria </a:t>
            </a:r>
            <a:r>
              <a:rPr lang="es-CL" sz="2200" dirty="0">
                <a:hlinkClick r:id="rId3"/>
              </a:rPr>
              <a:t>https://opia.fia.cl/601/w3-propertyvalue-71885.html</a:t>
            </a:r>
            <a:endParaRPr lang="es-CL" sz="2200" dirty="0"/>
          </a:p>
          <a:p>
            <a:r>
              <a:rPr lang="es-CL" sz="2200" dirty="0"/>
              <a:t>Data Innovación </a:t>
            </a:r>
            <a:r>
              <a:rPr lang="es-CL" sz="2200" dirty="0">
                <a:hlinkClick r:id="rId4"/>
              </a:rPr>
              <a:t>https://datainnovacion.cl/buscador-proyectos</a:t>
            </a:r>
            <a:endParaRPr lang="es-CL" sz="2200" dirty="0"/>
          </a:p>
          <a:p>
            <a:r>
              <a:rPr lang="es-CL" sz="2200" dirty="0"/>
              <a:t>Observa </a:t>
            </a:r>
            <a:r>
              <a:rPr lang="es-CL" sz="2200" dirty="0">
                <a:hlinkClick r:id="rId5"/>
              </a:rPr>
              <a:t>https://observa.minciencia.gob.cl/</a:t>
            </a:r>
            <a:endParaRPr lang="es-CL" sz="2200" dirty="0"/>
          </a:p>
          <a:p>
            <a:r>
              <a:rPr lang="es-CL" sz="2200" dirty="0"/>
              <a:t>Repositorio ANID </a:t>
            </a:r>
            <a:r>
              <a:rPr lang="es-CL" sz="2200" dirty="0">
                <a:hlinkClick r:id="rId6"/>
              </a:rPr>
              <a:t>https://repositorio.anid.cl/home</a:t>
            </a:r>
            <a:endParaRPr lang="es-CL" sz="2200" dirty="0"/>
          </a:p>
          <a:p>
            <a:r>
              <a:rPr lang="es-CL" sz="2200" dirty="0"/>
              <a:t>Repositorio CORFO </a:t>
            </a:r>
            <a:r>
              <a:rPr lang="es-CL" sz="2200" dirty="0">
                <a:hlinkClick r:id="rId7"/>
              </a:rPr>
              <a:t>http://repositoriodigital.corfo.cl/xmlui/</a:t>
            </a:r>
            <a:endParaRPr lang="es-CL" sz="2200" dirty="0"/>
          </a:p>
          <a:p>
            <a:r>
              <a:rPr lang="es-CL" sz="2200" dirty="0"/>
              <a:t>WIPO </a:t>
            </a:r>
            <a:r>
              <a:rPr lang="es-CL" sz="2200" dirty="0">
                <a:hlinkClick r:id="rId8"/>
              </a:rPr>
              <a:t>https://patentscope.wipo.int/search/es/search.jsf</a:t>
            </a:r>
            <a:endParaRPr lang="es-CL" sz="2200" dirty="0"/>
          </a:p>
          <a:p>
            <a:r>
              <a:rPr lang="es-CL" sz="2200" dirty="0"/>
              <a:t>INAPI </a:t>
            </a:r>
            <a:r>
              <a:rPr lang="es-CL" sz="2200" dirty="0">
                <a:hlinkClick r:id="rId9"/>
              </a:rPr>
              <a:t>https://ion.inapi.cl/Patente/ConsultaAvanzadaPatentes.aspx</a:t>
            </a:r>
            <a:endParaRPr lang="es-CL" sz="2200" dirty="0"/>
          </a:p>
          <a:p>
            <a:endParaRPr lang="es-CL" sz="2200" dirty="0"/>
          </a:p>
          <a:p>
            <a:endParaRPr lang="es-CL" sz="2200" dirty="0"/>
          </a:p>
          <a:p>
            <a:endParaRPr lang="es-CL" sz="2200" dirty="0"/>
          </a:p>
          <a:p>
            <a:pPr marL="0" indent="0">
              <a:buNone/>
            </a:pPr>
            <a:endParaRPr lang="es-CL" sz="2200" dirty="0"/>
          </a:p>
          <a:p>
            <a:pPr marL="0" indent="0">
              <a:buNone/>
            </a:pPr>
            <a:endParaRPr lang="es-CL" sz="2200" dirty="0"/>
          </a:p>
          <a:p>
            <a:pPr marL="0" indent="0">
              <a:buNone/>
            </a:pPr>
            <a:endParaRPr lang="es-CL" sz="2200" dirty="0"/>
          </a:p>
          <a:p>
            <a:pPr marL="0" indent="0">
              <a:buNone/>
            </a:pPr>
            <a:endParaRPr lang="es-CL" sz="2200" dirty="0"/>
          </a:p>
        </p:txBody>
      </p:sp>
    </p:spTree>
    <p:extLst>
      <p:ext uri="{BB962C8B-B14F-4D97-AF65-F5344CB8AC3E}">
        <p14:creationId xmlns:p14="http://schemas.microsoft.com/office/powerpoint/2010/main" val="1404237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52A4C1-7DD4-BDED-CE9C-239120E9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CL" sz="5400"/>
              <a:t>Centros, Organizaciones, Revistas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37F2EF-FA99-3A0B-8EC5-B7DAFF924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s-CL" sz="1400"/>
              <a:t>Centro de Estudios de Alimentos Procesados CEAP </a:t>
            </a:r>
            <a:r>
              <a:rPr lang="es-CL" sz="1400">
                <a:hlinkClick r:id="rId2"/>
              </a:rPr>
              <a:t>https://www.ceap.cl/</a:t>
            </a:r>
            <a:endParaRPr lang="es-CL" sz="1400"/>
          </a:p>
          <a:p>
            <a:r>
              <a:rPr lang="es-CL" sz="1400"/>
              <a:t>Centro Tecnológico para la Innovación Alimentaria </a:t>
            </a:r>
            <a:r>
              <a:rPr lang="es-CL" sz="1400">
                <a:hlinkClick r:id="rId3"/>
              </a:rPr>
              <a:t>https://cetalimentos.cl/</a:t>
            </a:r>
            <a:endParaRPr lang="es-CL" sz="1400"/>
          </a:p>
          <a:p>
            <a:r>
              <a:rPr lang="es-CL" sz="1400"/>
              <a:t>Centro de Pomáceas </a:t>
            </a:r>
            <a:r>
              <a:rPr lang="es-CL" sz="1400">
                <a:hlinkClick r:id="rId4"/>
              </a:rPr>
              <a:t>https://pomaceas.utalca.cl/</a:t>
            </a:r>
            <a:endParaRPr lang="es-CL" sz="1400"/>
          </a:p>
          <a:p>
            <a:r>
              <a:rPr lang="es-CL" sz="1400"/>
              <a:t>Portal Frutícola </a:t>
            </a:r>
            <a:r>
              <a:rPr lang="es-CL" sz="1400">
                <a:hlinkClick r:id="rId5"/>
              </a:rPr>
              <a:t>https://www.portalfruticola.com/</a:t>
            </a:r>
            <a:endParaRPr lang="es-CL" sz="1400"/>
          </a:p>
          <a:p>
            <a:r>
              <a:rPr lang="es-CL" sz="1400"/>
              <a:t>Asociación de Exportadores de Frutas de Chile </a:t>
            </a:r>
            <a:r>
              <a:rPr lang="es-CL" sz="1400">
                <a:hlinkClick r:id="rId6"/>
              </a:rPr>
              <a:t>https://www.asoex.cl/</a:t>
            </a:r>
            <a:endParaRPr lang="es-CL" sz="1400"/>
          </a:p>
          <a:p>
            <a:r>
              <a:rPr lang="es-CL" sz="1400"/>
              <a:t>Federación de Productores de Fruta de Chile </a:t>
            </a:r>
            <a:r>
              <a:rPr lang="es-CL" sz="1400">
                <a:hlinkClick r:id="rId7"/>
              </a:rPr>
              <a:t>https://fedefruta.cl/</a:t>
            </a:r>
            <a:endParaRPr lang="es-CL" sz="1400"/>
          </a:p>
          <a:p>
            <a:r>
              <a:rPr lang="es-CL" sz="1400"/>
              <a:t>Mercado internacional </a:t>
            </a:r>
            <a:r>
              <a:rPr lang="es-CL" sz="1400">
                <a:hlinkClick r:id="rId8"/>
              </a:rPr>
              <a:t>https://www.freshplaza.es/</a:t>
            </a:r>
            <a:endParaRPr lang="es-CL" sz="1400"/>
          </a:p>
          <a:p>
            <a:r>
              <a:rPr lang="es-CL" sz="1400"/>
              <a:t>Food Navigator </a:t>
            </a:r>
            <a:r>
              <a:rPr lang="es-CL" sz="1400">
                <a:hlinkClick r:id="rId9"/>
              </a:rPr>
              <a:t>https://www.foodnavigator.com/#</a:t>
            </a:r>
            <a:endParaRPr lang="es-CL" sz="1400"/>
          </a:p>
          <a:p>
            <a:r>
              <a:rPr lang="es-CL" sz="1400"/>
              <a:t>Revista Red Agrícola </a:t>
            </a:r>
            <a:r>
              <a:rPr lang="es-CL" sz="1400">
                <a:hlinkClick r:id="rId10"/>
              </a:rPr>
              <a:t>https://www.redagricola.com/cl/</a:t>
            </a:r>
            <a:endParaRPr lang="es-CL" sz="1400"/>
          </a:p>
          <a:p>
            <a:r>
              <a:rPr lang="es-CL" sz="1400"/>
              <a:t>Mundo Agro </a:t>
            </a:r>
            <a:r>
              <a:rPr lang="es-CL" sz="1400">
                <a:hlinkClick r:id="rId11"/>
              </a:rPr>
              <a:t>https://mundoagro.cl/</a:t>
            </a:r>
            <a:endParaRPr lang="es-CL" sz="1400"/>
          </a:p>
          <a:p>
            <a:r>
              <a:rPr lang="es-CL" sz="1400"/>
              <a:t>Revista Agricultura </a:t>
            </a:r>
            <a:r>
              <a:rPr lang="es-CL" sz="1400">
                <a:hlinkClick r:id="rId12"/>
              </a:rPr>
              <a:t>https://www.revistaagricultura.com/portada</a:t>
            </a:r>
            <a:endParaRPr lang="es-CL" sz="1400"/>
          </a:p>
          <a:p>
            <a:r>
              <a:rPr lang="es-CL" sz="1400"/>
              <a:t>Muchos más…</a:t>
            </a:r>
            <a:br>
              <a:rPr lang="es-CL" sz="1400"/>
            </a:br>
            <a:endParaRPr lang="es-CL" sz="14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212C53-62C4-EEE7-3020-52E8D93CB50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504" r="27342" b="-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68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E809C32-BC5E-1359-F860-43CE75CD7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0976" y="3184935"/>
            <a:ext cx="2455036" cy="342762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3420375-F832-20A6-9115-D36C09729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4937" y="2122186"/>
            <a:ext cx="107113" cy="89546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0633B46-0BAD-655A-D796-B98E73A18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392480" y="3947586"/>
            <a:ext cx="107113" cy="89546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C855249-3583-08E8-8FA1-F6ACA8AAC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40782">
            <a:off x="7028637" y="2734277"/>
            <a:ext cx="107113" cy="89546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4DF0C1C-D97B-6399-9C59-99AD52FBC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993795">
            <a:off x="7210028" y="4906000"/>
            <a:ext cx="107113" cy="89546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40CF80B-CCD6-3473-FB9B-F1C5690E2453}"/>
              </a:ext>
            </a:extLst>
          </p:cNvPr>
          <p:cNvSpPr txBox="1"/>
          <p:nvPr/>
        </p:nvSpPr>
        <p:spPr>
          <a:xfrm>
            <a:off x="7868141" y="5397330"/>
            <a:ext cx="4031777" cy="351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26"/>
              </a:spcBef>
            </a:pPr>
            <a:r>
              <a:rPr lang="es-CL" sz="1687" b="1" spc="28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REDES</a:t>
            </a:r>
            <a:r>
              <a:rPr lang="es-CL" sz="1687" spc="28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 PARA INNOVAR</a:t>
            </a:r>
            <a:endParaRPr lang="es-CL" sz="1687">
              <a:solidFill>
                <a:srgbClr val="073B5A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FE7906B-C555-17B8-8374-FE56494251EB}"/>
              </a:ext>
            </a:extLst>
          </p:cNvPr>
          <p:cNvSpPr txBox="1"/>
          <p:nvPr/>
        </p:nvSpPr>
        <p:spPr>
          <a:xfrm>
            <a:off x="8066060" y="4179537"/>
            <a:ext cx="4841529" cy="351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26"/>
              </a:spcBef>
            </a:pPr>
            <a:r>
              <a:rPr lang="es-CL" sz="1687" b="1" spc="28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PROYECTOS</a:t>
            </a:r>
            <a:r>
              <a:rPr lang="es-CL" sz="1687" spc="28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 DE INNOVACIÓN</a:t>
            </a:r>
            <a:endParaRPr lang="es-CL" sz="1687">
              <a:solidFill>
                <a:srgbClr val="073B5A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F4F4B75-964C-42BC-625F-0E368105AB49}"/>
              </a:ext>
            </a:extLst>
          </p:cNvPr>
          <p:cNvSpPr txBox="1"/>
          <p:nvPr/>
        </p:nvSpPr>
        <p:spPr>
          <a:xfrm>
            <a:off x="7591455" y="2717003"/>
            <a:ext cx="4841529" cy="351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26"/>
              </a:spcBef>
            </a:pPr>
            <a:r>
              <a:rPr lang="es-CL" sz="1687" b="1" spc="28" dirty="0">
                <a:solidFill>
                  <a:srgbClr val="FF0000"/>
                </a:solidFill>
                <a:latin typeface="Montserrat" panose="00000500000000000000" pitchFamily="2" charset="0"/>
                <a:cs typeface="Montserrat Thin"/>
              </a:rPr>
              <a:t>INFORMACIÓN</a:t>
            </a:r>
            <a:endParaRPr lang="es-CL" sz="1687" dirty="0">
              <a:solidFill>
                <a:srgbClr val="FF0000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0D95881-C883-1B58-5175-D1F023B2EE13}"/>
              </a:ext>
            </a:extLst>
          </p:cNvPr>
          <p:cNvSpPr txBox="1"/>
          <p:nvPr/>
        </p:nvSpPr>
        <p:spPr>
          <a:xfrm>
            <a:off x="4505423" y="1290336"/>
            <a:ext cx="2455036" cy="611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26"/>
              </a:spcBef>
            </a:pPr>
            <a:r>
              <a:rPr lang="es-CL" sz="1687" b="1" spc="28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DESARROLLO </a:t>
            </a:r>
            <a:r>
              <a:rPr lang="es-CL" sz="1687" spc="28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DE CAPACIDADES</a:t>
            </a:r>
            <a:endParaRPr lang="es-CL" sz="1687">
              <a:solidFill>
                <a:srgbClr val="073B5A"/>
              </a:solidFill>
              <a:latin typeface="Montserrat" panose="00000500000000000000" pitchFamily="2" charset="0"/>
              <a:cs typeface="Montserrat Thin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9B21D03-67DD-AFEC-93FF-EA5AF05A5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697395" y="3947586"/>
            <a:ext cx="107113" cy="89546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80051C4-CF79-7452-F109-D2CBC34633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40782">
            <a:off x="3915672" y="4905999"/>
            <a:ext cx="107113" cy="89546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CBF699E-7001-867F-EB42-BCDADBCDB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993795">
            <a:off x="4015063" y="2821142"/>
            <a:ext cx="107113" cy="895466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75011991-DDB3-F30A-6D34-3E43F8449BC3}"/>
              </a:ext>
            </a:extLst>
          </p:cNvPr>
          <p:cNvSpPr txBox="1"/>
          <p:nvPr/>
        </p:nvSpPr>
        <p:spPr>
          <a:xfrm>
            <a:off x="-91748" y="2813825"/>
            <a:ext cx="4043406" cy="351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26"/>
              </a:spcBef>
            </a:pPr>
            <a:r>
              <a:rPr lang="es-CL" sz="1687" b="1" spc="28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PROGRAMAS </a:t>
            </a:r>
            <a:r>
              <a:rPr lang="es-CL" sz="1687" spc="28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ESTRATÉGICOS</a:t>
            </a:r>
            <a:endParaRPr lang="es-CL" sz="1687">
              <a:solidFill>
                <a:srgbClr val="073B5A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22" name="object 9">
            <a:extLst>
              <a:ext uri="{FF2B5EF4-FFF2-40B4-BE49-F238E27FC236}">
                <a16:creationId xmlns:a16="http://schemas.microsoft.com/office/drawing/2014/main" id="{FAECE988-6FB3-9DC5-54F8-A50F78948F2B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PROMOVIENDO PROCESOS DE INNOVACIÓN EN LA AGRICULTURA DE CHILE</a:t>
            </a:r>
            <a:endParaRPr sz="1406" b="1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64676EEC-279C-A3A8-472C-43E61C9AB099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70E0E103-E6A4-41C8-4856-5B57971E9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52C5C2C-7B3D-B0B8-D51D-FF794DC800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062115">
            <a:off x="6193264" y="2820307"/>
            <a:ext cx="291348" cy="214226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4B24577-1F07-FDA4-9727-8EB76A1ABF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5286">
            <a:off x="6960209" y="3746502"/>
            <a:ext cx="291348" cy="21422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C6E115BC-8B1D-9554-3437-28AC41869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44601">
            <a:off x="7001649" y="4752029"/>
            <a:ext cx="291348" cy="214226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16EF318A-1CFB-CB8B-85D0-CAD472A9C8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718622">
            <a:off x="4670594" y="2815744"/>
            <a:ext cx="291348" cy="214226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1445D9AE-95DE-2BF8-83C7-488A7D9D9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29371">
            <a:off x="3860956" y="4682908"/>
            <a:ext cx="291348" cy="214226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EA754B8F-FB99-0BA2-8C6A-A2846D8F81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71464">
            <a:off x="3882797" y="3791835"/>
            <a:ext cx="291348" cy="21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44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8">
            <a:extLst>
              <a:ext uri="{FF2B5EF4-FFF2-40B4-BE49-F238E27FC236}">
                <a16:creationId xmlns:a16="http://schemas.microsoft.com/office/drawing/2014/main" id="{1CD121C1-529E-1A37-84AA-DF7A09A91FD3}"/>
              </a:ext>
            </a:extLst>
          </p:cNvPr>
          <p:cNvSpPr/>
          <p:nvPr/>
        </p:nvSpPr>
        <p:spPr>
          <a:xfrm>
            <a:off x="2471102" y="2444814"/>
            <a:ext cx="725624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es-CL" sz="4000" b="1" dirty="0">
              <a:latin typeface="+mj-lt"/>
              <a:ea typeface="Tahoma" pitchFamily="34" charset="0"/>
              <a:cs typeface="Tahoma" pitchFamily="34" charset="0"/>
            </a:endParaRPr>
          </a:p>
          <a:p>
            <a:pPr algn="ctr">
              <a:defRPr/>
            </a:pPr>
            <a:endParaRPr lang="es-CL" sz="4000" b="1" dirty="0">
              <a:latin typeface="+mj-lt"/>
              <a:ea typeface="Tahoma" pitchFamily="34" charset="0"/>
              <a:cs typeface="Tahoma" pitchFamily="34" charset="0"/>
            </a:endParaRPr>
          </a:p>
          <a:p>
            <a:pPr algn="ctr">
              <a:defRPr/>
            </a:pPr>
            <a:r>
              <a:rPr lang="es-CL" sz="4000" b="1" dirty="0">
                <a:latin typeface="+mj-lt"/>
                <a:ea typeface="Tahoma" pitchFamily="34" charset="0"/>
                <a:cs typeface="Tahoma" pitchFamily="34" charset="0"/>
              </a:rPr>
              <a:t>Gracias por su atención</a:t>
            </a:r>
          </a:p>
          <a:p>
            <a:pPr algn="ctr">
              <a:defRPr/>
            </a:pPr>
            <a:endParaRPr lang="es-CL" sz="2400" dirty="0">
              <a:latin typeface="+mj-lt"/>
              <a:ea typeface="Tahoma" pitchFamily="34" charset="0"/>
              <a:cs typeface="Tahoma" pitchFamily="34" charset="0"/>
            </a:endParaRPr>
          </a:p>
          <a:p>
            <a:pPr algn="ctr">
              <a:defRPr/>
            </a:pPr>
            <a:r>
              <a:rPr lang="es-CL" sz="2400" dirty="0">
                <a:latin typeface="+mj-lt"/>
                <a:ea typeface="Tahoma" pitchFamily="34" charset="0"/>
                <a:cs typeface="Tahoma" pitchFamily="34" charset="0"/>
              </a:rPr>
              <a:t>Consultas: </a:t>
            </a:r>
            <a:r>
              <a:rPr lang="es-CL" sz="2400" dirty="0">
                <a:latin typeface="+mj-lt"/>
                <a:ea typeface="Tahoma" pitchFamily="34" charset="0"/>
                <a:cs typeface="Tahoma" pitchFamily="34" charset="0"/>
                <a:hlinkClick r:id="rId2"/>
              </a:rPr>
              <a:t>ajofre@fia.cl</a:t>
            </a:r>
            <a:r>
              <a:rPr lang="es-CL" sz="2400" dirty="0">
                <a:latin typeface="+mj-lt"/>
                <a:ea typeface="Tahoma" pitchFamily="34" charset="0"/>
                <a:cs typeface="Tahoma" pitchFamily="34" charset="0"/>
              </a:rPr>
              <a:t> o </a:t>
            </a:r>
            <a:r>
              <a:rPr lang="es-CL" sz="2400" dirty="0">
                <a:latin typeface="+mj-lt"/>
                <a:ea typeface="Tahoma" pitchFamily="34" charset="0"/>
                <a:cs typeface="Tahoma" pitchFamily="34" charset="0"/>
                <a:hlinkClick r:id="rId3"/>
              </a:rPr>
              <a:t>contacto@fia.cl</a:t>
            </a:r>
            <a:endParaRPr lang="es-CL" sz="2400" dirty="0">
              <a:latin typeface="+mj-lt"/>
              <a:ea typeface="Tahoma" pitchFamily="34" charset="0"/>
              <a:cs typeface="Tahoma" pitchFamily="34" charset="0"/>
            </a:endParaRPr>
          </a:p>
          <a:p>
            <a:pPr algn="ctr">
              <a:defRPr/>
            </a:pPr>
            <a:endParaRPr lang="es-CL" sz="2400" dirty="0">
              <a:latin typeface="+mj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C90C36AA-62DA-428D-051B-3D090AEA5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27" y="538291"/>
            <a:ext cx="4022145" cy="20652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8435470-EAA4-8495-8894-A5577E200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43" y="6281529"/>
            <a:ext cx="11742638" cy="57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0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A778F-FEA6-65B8-1E4D-96174BFEC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9">
            <a:extLst>
              <a:ext uri="{FF2B5EF4-FFF2-40B4-BE49-F238E27FC236}">
                <a16:creationId xmlns:a16="http://schemas.microsoft.com/office/drawing/2014/main" id="{B433FE2A-6145-12EA-9222-5357B83C7640}"/>
              </a:ext>
            </a:extLst>
          </p:cNvPr>
          <p:cNvSpPr txBox="1"/>
          <p:nvPr/>
        </p:nvSpPr>
        <p:spPr>
          <a:xfrm>
            <a:off x="419491" y="245441"/>
            <a:ext cx="7650176" cy="228508"/>
          </a:xfrm>
          <a:prstGeom prst="rect">
            <a:avLst/>
          </a:prstGeom>
        </p:spPr>
        <p:txBody>
          <a:bodyPr vert="horz" wrap="square" lIns="0" tIns="12049" rIns="0" bIns="0" rtlCol="0">
            <a:spAutoFit/>
          </a:bodyPr>
          <a:lstStyle/>
          <a:p>
            <a:pPr marL="8926">
              <a:spcBef>
                <a:spcPts val="95"/>
              </a:spcBef>
            </a:pPr>
            <a:r>
              <a:rPr lang="es-MX" sz="1406" b="1" dirty="0">
                <a:solidFill>
                  <a:srgbClr val="073B5A"/>
                </a:solidFill>
                <a:latin typeface="Montserrat" panose="00000500000000000000" pitchFamily="2" charset="0"/>
                <a:cs typeface="Montserrat Thin"/>
              </a:rPr>
              <a:t>PLATAFORMAS DE INFORMACIÓN FIA</a:t>
            </a:r>
            <a:endParaRPr sz="1406" b="1" dirty="0">
              <a:solidFill>
                <a:schemeClr val="bg1"/>
              </a:solidFill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F1D5D5A0-CB72-0095-3BB2-52AE0669975F}"/>
              </a:ext>
            </a:extLst>
          </p:cNvPr>
          <p:cNvSpPr/>
          <p:nvPr/>
        </p:nvSpPr>
        <p:spPr>
          <a:xfrm>
            <a:off x="419490" y="689427"/>
            <a:ext cx="18180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812" y="0"/>
                </a:lnTo>
              </a:path>
            </a:pathLst>
          </a:custGeom>
          <a:ln w="23596">
            <a:solidFill>
              <a:srgbClr val="E09113"/>
            </a:solidFill>
          </a:ln>
        </p:spPr>
        <p:txBody>
          <a:bodyPr wrap="square" lIns="0" tIns="0" rIns="0" bIns="0" rtlCol="0"/>
          <a:lstStyle/>
          <a:p>
            <a:endParaRPr sz="1265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B2A63EF2-AD2B-7A08-D66C-C3C1B8670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190947A6-536A-7DE4-3628-763E656AE2F9}"/>
              </a:ext>
            </a:extLst>
          </p:cNvPr>
          <p:cNvCxnSpPr>
            <a:cxnSpLocks/>
          </p:cNvCxnSpPr>
          <p:nvPr/>
        </p:nvCxnSpPr>
        <p:spPr>
          <a:xfrm>
            <a:off x="556457" y="1426695"/>
            <a:ext cx="7729224" cy="0"/>
          </a:xfrm>
          <a:prstGeom prst="line">
            <a:avLst/>
          </a:prstGeom>
          <a:ln w="38100">
            <a:solidFill>
              <a:srgbClr val="80B7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10875D2-D7AC-63AC-D53D-C0785C325928}"/>
              </a:ext>
            </a:extLst>
          </p:cNvPr>
          <p:cNvCxnSpPr>
            <a:cxnSpLocks/>
          </p:cNvCxnSpPr>
          <p:nvPr/>
        </p:nvCxnSpPr>
        <p:spPr>
          <a:xfrm>
            <a:off x="556457" y="2952983"/>
            <a:ext cx="7729224" cy="0"/>
          </a:xfrm>
          <a:prstGeom prst="line">
            <a:avLst/>
          </a:prstGeom>
          <a:ln w="38100">
            <a:solidFill>
              <a:srgbClr val="80B7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714C930-56C1-5101-EA14-0086909DE288}"/>
              </a:ext>
            </a:extLst>
          </p:cNvPr>
          <p:cNvCxnSpPr>
            <a:cxnSpLocks/>
          </p:cNvCxnSpPr>
          <p:nvPr/>
        </p:nvCxnSpPr>
        <p:spPr>
          <a:xfrm>
            <a:off x="556457" y="4377576"/>
            <a:ext cx="7729224" cy="0"/>
          </a:xfrm>
          <a:prstGeom prst="line">
            <a:avLst/>
          </a:prstGeom>
          <a:ln w="38100">
            <a:solidFill>
              <a:srgbClr val="80B7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D9F2378-6A61-D136-42AF-EF4F0C09C5F0}"/>
              </a:ext>
            </a:extLst>
          </p:cNvPr>
          <p:cNvSpPr txBox="1"/>
          <p:nvPr/>
        </p:nvSpPr>
        <p:spPr>
          <a:xfrm>
            <a:off x="497454" y="4519975"/>
            <a:ext cx="80115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dirty="0">
                <a:solidFill>
                  <a:srgbClr val="C00000"/>
                </a:solidFill>
                <a:latin typeface="Montserrat" panose="00000500000000000000" pitchFamily="2" charset="0"/>
              </a:rPr>
              <a:t>Facilitar el acceso </a:t>
            </a:r>
            <a:r>
              <a:rPr lang="es-C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Montserrat" panose="00000500000000000000" pitchFamily="2" charset="0"/>
              </a:rPr>
              <a:t>realizando mejoras continuas a las plataformas y recursos, considerando las necesidades de los usuarios y la aparición de nuevas herramientas para la gestión de información.</a:t>
            </a:r>
          </a:p>
          <a:p>
            <a:pPr algn="just"/>
            <a:endParaRPr lang="es-CL" sz="2000" dirty="0">
              <a:solidFill>
                <a:srgbClr val="003B5C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E7ABBE3-52C7-5C22-2F0B-C410758BADD6}"/>
              </a:ext>
            </a:extLst>
          </p:cNvPr>
          <p:cNvSpPr txBox="1"/>
          <p:nvPr/>
        </p:nvSpPr>
        <p:spPr>
          <a:xfrm>
            <a:off x="450169" y="2987776"/>
            <a:ext cx="8058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dirty="0">
                <a:solidFill>
                  <a:srgbClr val="C00000"/>
                </a:solidFill>
                <a:latin typeface="Montserrat" panose="00000500000000000000" pitchFamily="2" charset="0"/>
              </a:rPr>
              <a:t>Rescatar, procesar, sistematizar y difundir </a:t>
            </a:r>
            <a:r>
              <a:rPr lang="es-C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Montserrat" panose="00000500000000000000" pitchFamily="2" charset="0"/>
              </a:rPr>
              <a:t>la información generada en las distintas iniciativas que FIA apoya </a:t>
            </a:r>
            <a:r>
              <a:rPr lang="es-MX" sz="2000" dirty="0">
                <a:solidFill>
                  <a:srgbClr val="003B5C"/>
                </a:solidFill>
                <a:latin typeface="Montserrat" panose="00000500000000000000" pitchFamily="2" charset="0"/>
              </a:rPr>
              <a:t>.</a:t>
            </a:r>
            <a:endParaRPr lang="es-CL" sz="2000" dirty="0">
              <a:solidFill>
                <a:srgbClr val="003B5C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CE2B772-2707-C193-F828-D59F311ABA53}"/>
              </a:ext>
            </a:extLst>
          </p:cNvPr>
          <p:cNvSpPr txBox="1"/>
          <p:nvPr/>
        </p:nvSpPr>
        <p:spPr>
          <a:xfrm>
            <a:off x="443215" y="1490195"/>
            <a:ext cx="8058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Montserrat" panose="00000500000000000000" pitchFamily="2" charset="0"/>
              </a:rPr>
              <a:t>Las Plataformas de Información y Vigilancia Estratégica son uno de los </a:t>
            </a:r>
            <a:r>
              <a:rPr lang="es-CL" sz="2000" dirty="0">
                <a:solidFill>
                  <a:srgbClr val="C00000"/>
                </a:solidFill>
                <a:latin typeface="Montserrat" panose="00000500000000000000" pitchFamily="2" charset="0"/>
              </a:rPr>
              <a:t>pilares de acción de FIA</a:t>
            </a:r>
            <a:r>
              <a:rPr lang="es-CL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endParaRPr lang="es-CL" sz="2000" dirty="0">
              <a:solidFill>
                <a:srgbClr val="003B5C"/>
              </a:solidFill>
            </a:endParaRPr>
          </a:p>
        </p:txBody>
      </p:sp>
      <p:pic>
        <p:nvPicPr>
          <p:cNvPr id="32" name="Imagen 31" descr="Logotipo, Icono&#10;&#10;Descripción generada automáticamente">
            <a:extLst>
              <a:ext uri="{FF2B5EF4-FFF2-40B4-BE49-F238E27FC236}">
                <a16:creationId xmlns:a16="http://schemas.microsoft.com/office/drawing/2014/main" id="{717374AC-FB9B-FDD5-EE9B-99173AD24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881" y="2463835"/>
            <a:ext cx="1995750" cy="1992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4094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1237FD7-F0D4-3F76-E714-80C8C194766B}"/>
              </a:ext>
            </a:extLst>
          </p:cNvPr>
          <p:cNvSpPr/>
          <p:nvPr/>
        </p:nvSpPr>
        <p:spPr>
          <a:xfrm>
            <a:off x="-3718" y="1674"/>
            <a:ext cx="4969069" cy="6854653"/>
          </a:xfrm>
          <a:prstGeom prst="rect">
            <a:avLst/>
          </a:prstGeom>
          <a:solidFill>
            <a:srgbClr val="2B8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65" dirty="0">
              <a:highlight>
                <a:srgbClr val="FFCC00"/>
              </a:highlight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16B2FCEC-4AE1-9CB0-2504-684924EFD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sp>
        <p:nvSpPr>
          <p:cNvPr id="12" name="8 CuadroTexto">
            <a:extLst>
              <a:ext uri="{FF2B5EF4-FFF2-40B4-BE49-F238E27FC236}">
                <a16:creationId xmlns:a16="http://schemas.microsoft.com/office/drawing/2014/main" id="{E0AA88B6-494F-22DA-FBE6-6720D770D309}"/>
              </a:ext>
            </a:extLst>
          </p:cNvPr>
          <p:cNvSpPr txBox="1"/>
          <p:nvPr/>
        </p:nvSpPr>
        <p:spPr>
          <a:xfrm>
            <a:off x="198883" y="3286476"/>
            <a:ext cx="4552619" cy="1678300"/>
          </a:xfrm>
          <a:prstGeom prst="rect">
            <a:avLst/>
          </a:prstGeom>
          <a:noFill/>
        </p:spPr>
        <p:txBody>
          <a:bodyPr wrap="square" lIns="91395" tIns="45698" rIns="91395" bIns="45698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s-MX" sz="1406" dirty="0">
                <a:solidFill>
                  <a:schemeClr val="bg1"/>
                </a:solidFill>
                <a:latin typeface="Montserrat" panose="00000500000000000000" pitchFamily="2" charset="0"/>
              </a:rPr>
              <a:t>Recursos de información que FIA ofrece para generar, sistematizar y poner a disposición información como recurso estratégico en la toma de decisiones y la implementación de </a:t>
            </a:r>
            <a:r>
              <a:rPr lang="es-MX" sz="1406" b="1" dirty="0">
                <a:solidFill>
                  <a:srgbClr val="C0D887"/>
                </a:solidFill>
                <a:latin typeface="Montserrat" panose="00000500000000000000" pitchFamily="2" charset="0"/>
              </a:rPr>
              <a:t>innovaciones en el sector.</a:t>
            </a:r>
            <a:endParaRPr lang="es-MX" sz="1406" u="sng" strike="sngStrike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39" name="Imagen 38" descr="Icono&#10;&#10;Descripción generada automáticamente">
            <a:extLst>
              <a:ext uri="{FF2B5EF4-FFF2-40B4-BE49-F238E27FC236}">
                <a16:creationId xmlns:a16="http://schemas.microsoft.com/office/drawing/2014/main" id="{CFBA5F8F-6062-BF14-381F-F78032123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261" y="6054174"/>
            <a:ext cx="438994" cy="612906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531B6D79-98BB-76A9-BE98-88E1EF3EF480}"/>
              </a:ext>
            </a:extLst>
          </p:cNvPr>
          <p:cNvSpPr txBox="1"/>
          <p:nvPr/>
        </p:nvSpPr>
        <p:spPr>
          <a:xfrm rot="16200000">
            <a:off x="-1211416" y="1517513"/>
            <a:ext cx="2958747" cy="308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26"/>
              </a:spcBef>
            </a:pPr>
            <a:r>
              <a:rPr lang="es-CL" sz="1406" b="1" spc="28" dirty="0">
                <a:solidFill>
                  <a:srgbClr val="C0D887"/>
                </a:solidFill>
                <a:latin typeface="Montserrat" panose="00000500000000000000" pitchFamily="2" charset="0"/>
                <a:cs typeface="Montserrat Thin"/>
              </a:rPr>
              <a:t>PILAR DE ACCIÓN DE FIA</a:t>
            </a:r>
            <a:endParaRPr lang="es-CL" sz="1406" dirty="0">
              <a:solidFill>
                <a:srgbClr val="C0D887"/>
              </a:solidFill>
              <a:latin typeface="Montserrat" panose="00000500000000000000" pitchFamily="2" charset="0"/>
              <a:cs typeface="Montserrat Thin"/>
            </a:endParaRPr>
          </a:p>
        </p:txBody>
      </p:sp>
      <p:pic>
        <p:nvPicPr>
          <p:cNvPr id="41" name="Gráfico 40" descr="Flechas de cheurón contorno">
            <a:extLst>
              <a:ext uri="{FF2B5EF4-FFF2-40B4-BE49-F238E27FC236}">
                <a16:creationId xmlns:a16="http://schemas.microsoft.com/office/drawing/2014/main" id="{DFFFDB16-649A-2A03-5623-C65D9382A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5629858" y="6464420"/>
            <a:ext cx="268995" cy="268995"/>
          </a:xfrm>
          <a:prstGeom prst="rect">
            <a:avLst/>
          </a:prstGeom>
        </p:spPr>
      </p:pic>
      <p:pic>
        <p:nvPicPr>
          <p:cNvPr id="42" name="Gráfico 41" descr="Flechas de cheurón contorno">
            <a:extLst>
              <a:ext uri="{FF2B5EF4-FFF2-40B4-BE49-F238E27FC236}">
                <a16:creationId xmlns:a16="http://schemas.microsoft.com/office/drawing/2014/main" id="{E9555ED2-BBDC-5B35-B99E-7B65CA1D6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11402407" y="6454588"/>
            <a:ext cx="268995" cy="268995"/>
          </a:xfrm>
          <a:prstGeom prst="rect">
            <a:avLst/>
          </a:prstGeom>
        </p:spPr>
      </p:pic>
      <p:pic>
        <p:nvPicPr>
          <p:cNvPr id="43" name="object 3">
            <a:extLst>
              <a:ext uri="{FF2B5EF4-FFF2-40B4-BE49-F238E27FC236}">
                <a16:creationId xmlns:a16="http://schemas.microsoft.com/office/drawing/2014/main" id="{A2C57C6B-04DF-B8E0-B944-FF37924ECC12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8883" y="252723"/>
            <a:ext cx="198286" cy="98321"/>
          </a:xfrm>
          <a:prstGeom prst="rect">
            <a:avLst/>
          </a:prstGeom>
        </p:spPr>
      </p:pic>
      <p:pic>
        <p:nvPicPr>
          <p:cNvPr id="44" name="object 4">
            <a:extLst>
              <a:ext uri="{FF2B5EF4-FFF2-40B4-BE49-F238E27FC236}">
                <a16:creationId xmlns:a16="http://schemas.microsoft.com/office/drawing/2014/main" id="{6A63945A-DBF7-A917-FA3E-79760B8DAAA8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75568" y="252723"/>
            <a:ext cx="198286" cy="9832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2421108-1F8B-D74A-86BB-FB6361E58F53}"/>
              </a:ext>
            </a:extLst>
          </p:cNvPr>
          <p:cNvSpPr txBox="1"/>
          <p:nvPr/>
        </p:nvSpPr>
        <p:spPr>
          <a:xfrm>
            <a:off x="683523" y="171099"/>
            <a:ext cx="3428021" cy="308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6" b="1" dirty="0">
                <a:solidFill>
                  <a:srgbClr val="C0D887"/>
                </a:solidFill>
                <a:latin typeface="Montserrat" panose="00000500000000000000" pitchFamily="2" charset="0"/>
              </a:rPr>
              <a:t>PLATAFORMAS DE INFORMACIÓN</a:t>
            </a:r>
            <a:endParaRPr lang="es-CL" sz="1406" b="1" dirty="0">
              <a:solidFill>
                <a:srgbClr val="C0D887"/>
              </a:solidFill>
            </a:endParaRP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id="{7596A695-8B05-95BD-5749-1758A0B68358}"/>
              </a:ext>
            </a:extLst>
          </p:cNvPr>
          <p:cNvSpPr txBox="1"/>
          <p:nvPr/>
        </p:nvSpPr>
        <p:spPr>
          <a:xfrm>
            <a:off x="198882" y="674656"/>
            <a:ext cx="4766469" cy="1656577"/>
          </a:xfrm>
          <a:prstGeom prst="rect">
            <a:avLst/>
          </a:prstGeom>
        </p:spPr>
        <p:txBody>
          <a:bodyPr vert="horz" wrap="square" lIns="0" tIns="8479" rIns="0" bIns="0" rtlCol="0">
            <a:spAutoFit/>
          </a:bodyPr>
          <a:lstStyle/>
          <a:p>
            <a:pPr marL="145487" marR="140131" indent="-92826" algn="ctr">
              <a:spcBef>
                <a:spcPts val="67"/>
              </a:spcBef>
            </a:pPr>
            <a:r>
              <a:rPr lang="es-CL" sz="3514" b="1" spc="-7" dirty="0">
                <a:solidFill>
                  <a:srgbClr val="FFFFFF"/>
                </a:solidFill>
                <a:latin typeface="Montserrat SemiBold"/>
                <a:cs typeface="Montserrat Thin"/>
              </a:rPr>
              <a:t>PLATAFORMAS </a:t>
            </a:r>
          </a:p>
          <a:p>
            <a:pPr marL="145487" marR="140131" indent="-92826" algn="ctr">
              <a:spcBef>
                <a:spcPts val="67"/>
              </a:spcBef>
            </a:pPr>
            <a:r>
              <a:rPr lang="es-CL" sz="3514" b="1" spc="-7" dirty="0">
                <a:solidFill>
                  <a:srgbClr val="FFFFFF"/>
                </a:solidFill>
                <a:latin typeface="Montserrat SemiBold"/>
                <a:cs typeface="Montserrat Thin"/>
              </a:rPr>
              <a:t>DE </a:t>
            </a:r>
          </a:p>
          <a:p>
            <a:pPr marL="145487" marR="140131" indent="-92826" algn="ctr">
              <a:spcBef>
                <a:spcPts val="67"/>
              </a:spcBef>
            </a:pPr>
            <a:r>
              <a:rPr lang="es-CL" sz="3514" b="1" spc="-7" dirty="0">
                <a:solidFill>
                  <a:srgbClr val="FFFFFF"/>
                </a:solidFill>
                <a:latin typeface="Montserrat SemiBold"/>
                <a:cs typeface="Montserrat Thin"/>
              </a:rPr>
              <a:t>INFORMACIÓN</a:t>
            </a:r>
            <a:endParaRPr sz="3514" dirty="0"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69" name="Google Shape;120;p3">
            <a:extLst>
              <a:ext uri="{FF2B5EF4-FFF2-40B4-BE49-F238E27FC236}">
                <a16:creationId xmlns:a16="http://schemas.microsoft.com/office/drawing/2014/main" id="{0E991294-F4EC-6EF0-1537-039B4119F179}"/>
              </a:ext>
            </a:extLst>
          </p:cNvPr>
          <p:cNvSpPr/>
          <p:nvPr/>
        </p:nvSpPr>
        <p:spPr>
          <a:xfrm>
            <a:off x="5285711" y="4784781"/>
            <a:ext cx="4130432" cy="90018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spcFirstLastPara="1" wrap="square" lIns="68535" tIns="34259" rIns="68535" bIns="34259" anchor="t" anchorCtr="0">
            <a:spAutoFit/>
          </a:bodyPr>
          <a:lstStyle/>
          <a:p>
            <a:r>
              <a:rPr lang="es-MX" dirty="0">
                <a:solidFill>
                  <a:srgbClr val="003B5C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Base de Proyectos de Innovación Agraria</a:t>
            </a:r>
          </a:p>
          <a:p>
            <a:endParaRPr lang="es-MX" dirty="0">
              <a:solidFill>
                <a:srgbClr val="69982F"/>
              </a:solidFill>
              <a:latin typeface="Montserrat" panose="00000500000000000000" pitchFamily="2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71" name="Google Shape;120;p3">
            <a:extLst>
              <a:ext uri="{FF2B5EF4-FFF2-40B4-BE49-F238E27FC236}">
                <a16:creationId xmlns:a16="http://schemas.microsoft.com/office/drawing/2014/main" id="{EC7C8563-6FC2-5127-0DB2-79E2D0C63116}"/>
              </a:ext>
            </a:extLst>
          </p:cNvPr>
          <p:cNvSpPr/>
          <p:nvPr/>
        </p:nvSpPr>
        <p:spPr>
          <a:xfrm>
            <a:off x="5285711" y="2947387"/>
            <a:ext cx="4293718" cy="9126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spcFirstLastPara="1" wrap="square" lIns="68535" tIns="34259" rIns="68535" bIns="34259" anchor="t" anchorCtr="0">
            <a:spAutoFit/>
          </a:bodyPr>
          <a:lstStyle/>
          <a:p>
            <a:endParaRPr lang="es-MX" dirty="0">
              <a:solidFill>
                <a:srgbClr val="003B5C"/>
              </a:solidFill>
              <a:latin typeface="Montserrat" panose="00000500000000000000" pitchFamily="2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  <a:p>
            <a:r>
              <a:rPr lang="es-MX" dirty="0">
                <a:solidFill>
                  <a:srgbClr val="003B5C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Biblioteca Digital FIA</a:t>
            </a:r>
          </a:p>
          <a:p>
            <a:r>
              <a:rPr lang="es-MX" dirty="0">
                <a:solidFill>
                  <a:srgbClr val="003B5C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                                                             </a:t>
            </a:r>
          </a:p>
        </p:txBody>
      </p:sp>
      <p:sp>
        <p:nvSpPr>
          <p:cNvPr id="72" name="Google Shape;120;p3">
            <a:extLst>
              <a:ext uri="{FF2B5EF4-FFF2-40B4-BE49-F238E27FC236}">
                <a16:creationId xmlns:a16="http://schemas.microsoft.com/office/drawing/2014/main" id="{FF5A9580-4819-6EB7-BDBA-9C90D59BD69D}"/>
              </a:ext>
            </a:extLst>
          </p:cNvPr>
          <p:cNvSpPr/>
          <p:nvPr/>
        </p:nvSpPr>
        <p:spPr>
          <a:xfrm>
            <a:off x="5265049" y="1187386"/>
            <a:ext cx="4314379" cy="90018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spcFirstLastPara="1" wrap="square" lIns="68535" tIns="34259" rIns="68535" bIns="34259" anchor="t" anchorCtr="0">
            <a:spAutoFit/>
          </a:bodyPr>
          <a:lstStyle/>
          <a:p>
            <a:r>
              <a:rPr lang="es-MX" dirty="0">
                <a:solidFill>
                  <a:srgbClr val="003B5C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Observatorio para la Innovación </a:t>
            </a:r>
          </a:p>
          <a:p>
            <a:r>
              <a:rPr lang="es-MX" dirty="0">
                <a:solidFill>
                  <a:srgbClr val="003B5C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Silvoagropecuaria  y la Cadena  </a:t>
            </a:r>
          </a:p>
          <a:p>
            <a:r>
              <a:rPr lang="es-MX" dirty="0">
                <a:solidFill>
                  <a:srgbClr val="003B5C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Agroalimentaria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A6D4C28E-5293-B32C-2877-BFEC14C3431E}"/>
              </a:ext>
            </a:extLst>
          </p:cNvPr>
          <p:cNvGrpSpPr/>
          <p:nvPr/>
        </p:nvGrpSpPr>
        <p:grpSpPr>
          <a:xfrm>
            <a:off x="9110310" y="890964"/>
            <a:ext cx="1532115" cy="1491271"/>
            <a:chOff x="5396171" y="1244317"/>
            <a:chExt cx="1532115" cy="1491271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FD003BDA-7436-BC1B-AFFE-422CB604DBA4}"/>
                </a:ext>
              </a:extLst>
            </p:cNvPr>
            <p:cNvSpPr/>
            <p:nvPr/>
          </p:nvSpPr>
          <p:spPr>
            <a:xfrm>
              <a:off x="5396171" y="1244317"/>
              <a:ext cx="1532115" cy="1491271"/>
            </a:xfrm>
            <a:prstGeom prst="ellipse">
              <a:avLst/>
            </a:prstGeom>
            <a:solidFill>
              <a:srgbClr val="2B8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265" dirty="0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6FB62A02-A31F-5528-9DB0-20F6586E4801}"/>
                </a:ext>
              </a:extLst>
            </p:cNvPr>
            <p:cNvSpPr txBox="1"/>
            <p:nvPr/>
          </p:nvSpPr>
          <p:spPr>
            <a:xfrm>
              <a:off x="5707157" y="1470996"/>
              <a:ext cx="913096" cy="297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335" b="1" dirty="0">
                  <a:solidFill>
                    <a:srgbClr val="C0D887"/>
                  </a:solidFill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OPIA</a:t>
              </a:r>
              <a:endParaRPr lang="es-CL" sz="1335" b="1" dirty="0">
                <a:solidFill>
                  <a:srgbClr val="C0D887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CA05879-B41A-601B-EE49-8224748EE1F1}"/>
                </a:ext>
              </a:extLst>
            </p:cNvPr>
            <p:cNvSpPr txBox="1"/>
            <p:nvPr/>
          </p:nvSpPr>
          <p:spPr>
            <a:xfrm>
              <a:off x="5489079" y="1764024"/>
              <a:ext cx="1365575" cy="5143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914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CONOCIMIENTO, EXPERIENCIAS Y OPORTUNIDADES </a:t>
              </a:r>
              <a:endParaRPr lang="es-CL" sz="914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5FCBF4F-7BF5-8AE1-9167-E29DBD2975F5}"/>
              </a:ext>
            </a:extLst>
          </p:cNvPr>
          <p:cNvGrpSpPr/>
          <p:nvPr/>
        </p:nvGrpSpPr>
        <p:grpSpPr>
          <a:xfrm>
            <a:off x="9110310" y="2670845"/>
            <a:ext cx="1532115" cy="1491271"/>
            <a:chOff x="9023222" y="2670845"/>
            <a:chExt cx="1532115" cy="1491271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593AF620-8635-BAB8-AFD1-C11D7DB1E77B}"/>
                </a:ext>
              </a:extLst>
            </p:cNvPr>
            <p:cNvSpPr/>
            <p:nvPr/>
          </p:nvSpPr>
          <p:spPr>
            <a:xfrm>
              <a:off x="9023222" y="2670845"/>
              <a:ext cx="1532115" cy="1491271"/>
            </a:xfrm>
            <a:prstGeom prst="ellipse">
              <a:avLst/>
            </a:prstGeom>
            <a:solidFill>
              <a:srgbClr val="2B8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265" dirty="0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CCB3EF08-9353-E1D2-6CB1-8756DAD0FFC5}"/>
                </a:ext>
              </a:extLst>
            </p:cNvPr>
            <p:cNvSpPr txBox="1"/>
            <p:nvPr/>
          </p:nvSpPr>
          <p:spPr>
            <a:xfrm>
              <a:off x="9210132" y="2849509"/>
              <a:ext cx="1238623" cy="50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335" b="1" dirty="0">
                  <a:solidFill>
                    <a:srgbClr val="C0D887"/>
                  </a:solidFill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BIBLIOTECA DIGITAL</a:t>
              </a:r>
              <a:endParaRPr lang="es-CL" sz="1335" b="1" dirty="0">
                <a:solidFill>
                  <a:srgbClr val="C0D887"/>
                </a:solidFill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1501455B-6600-A07A-CF51-B529F0C6BA09}"/>
                </a:ext>
              </a:extLst>
            </p:cNvPr>
            <p:cNvSpPr txBox="1"/>
            <p:nvPr/>
          </p:nvSpPr>
          <p:spPr>
            <a:xfrm>
              <a:off x="9263255" y="3295054"/>
              <a:ext cx="1064345" cy="655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914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FUENTE DE INNOVACIÓN Y DESARROLLO </a:t>
              </a:r>
              <a:endParaRPr lang="es-CL" sz="914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6019462-D3E8-5F4C-02D4-3AFF29AB8E06}"/>
              </a:ext>
            </a:extLst>
          </p:cNvPr>
          <p:cNvGrpSpPr/>
          <p:nvPr/>
        </p:nvGrpSpPr>
        <p:grpSpPr>
          <a:xfrm>
            <a:off x="9122274" y="4473345"/>
            <a:ext cx="1532115" cy="1491271"/>
            <a:chOff x="10189073" y="1244317"/>
            <a:chExt cx="1532115" cy="1491271"/>
          </a:xfrm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02807C4B-8C73-FE69-4703-198DD2DEE33F}"/>
                </a:ext>
              </a:extLst>
            </p:cNvPr>
            <p:cNvSpPr/>
            <p:nvPr/>
          </p:nvSpPr>
          <p:spPr>
            <a:xfrm>
              <a:off x="10189073" y="1244317"/>
              <a:ext cx="1532115" cy="1491271"/>
            </a:xfrm>
            <a:prstGeom prst="ellipse">
              <a:avLst/>
            </a:prstGeom>
            <a:solidFill>
              <a:srgbClr val="2B8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265" dirty="0"/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8F7D61D5-69B1-EA45-40E9-67EE1010111D}"/>
                </a:ext>
              </a:extLst>
            </p:cNvPr>
            <p:cNvSpPr txBox="1"/>
            <p:nvPr/>
          </p:nvSpPr>
          <p:spPr>
            <a:xfrm>
              <a:off x="10342225" y="1487741"/>
              <a:ext cx="1265166" cy="481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265" b="1" dirty="0">
                  <a:solidFill>
                    <a:srgbClr val="C0D887"/>
                  </a:solidFill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BASE DE PROYECTOS</a:t>
              </a:r>
              <a:endParaRPr lang="es-CL" sz="1265" b="1" dirty="0">
                <a:solidFill>
                  <a:srgbClr val="C0D887"/>
                </a:solidFill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3B14CD47-E4DF-65A1-82F0-5D5AD9964BE8}"/>
                </a:ext>
              </a:extLst>
            </p:cNvPr>
            <p:cNvSpPr txBox="1"/>
            <p:nvPr/>
          </p:nvSpPr>
          <p:spPr>
            <a:xfrm>
              <a:off x="10362308" y="1934329"/>
              <a:ext cx="1245083" cy="655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914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PROYECTOS E INICIATIVAS DE INNOVACIÓN</a:t>
              </a:r>
            </a:p>
            <a:p>
              <a:pPr algn="ctr"/>
              <a:r>
                <a:rPr lang="es-MX" sz="914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NACIONALES  </a:t>
              </a:r>
              <a:endParaRPr lang="es-CL" sz="914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4363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1237FD7-F0D4-3F76-E714-80C8C194766B}"/>
              </a:ext>
            </a:extLst>
          </p:cNvPr>
          <p:cNvSpPr/>
          <p:nvPr/>
        </p:nvSpPr>
        <p:spPr>
          <a:xfrm>
            <a:off x="-5480" y="1674"/>
            <a:ext cx="4969069" cy="6854653"/>
          </a:xfrm>
          <a:prstGeom prst="rect">
            <a:avLst/>
          </a:prstGeom>
          <a:solidFill>
            <a:srgbClr val="699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65"/>
          </a:p>
        </p:txBody>
      </p:sp>
      <p:sp>
        <p:nvSpPr>
          <p:cNvPr id="4" name="8 CuadroTexto">
            <a:extLst>
              <a:ext uri="{FF2B5EF4-FFF2-40B4-BE49-F238E27FC236}">
                <a16:creationId xmlns:a16="http://schemas.microsoft.com/office/drawing/2014/main" id="{BA36E64A-9737-671D-E98E-E8E3BEBE790C}"/>
              </a:ext>
            </a:extLst>
          </p:cNvPr>
          <p:cNvSpPr txBox="1"/>
          <p:nvPr/>
        </p:nvSpPr>
        <p:spPr>
          <a:xfrm>
            <a:off x="-5480" y="1593009"/>
            <a:ext cx="4969069" cy="704764"/>
          </a:xfrm>
          <a:prstGeom prst="rect">
            <a:avLst/>
          </a:prstGeom>
          <a:noFill/>
        </p:spPr>
        <p:txBody>
          <a:bodyPr wrap="square" lIns="91395" tIns="45698" rIns="91395" bIns="45698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s-MX" sz="1406" i="1" dirty="0">
                <a:solidFill>
                  <a:schemeClr val="bg1"/>
                </a:solidFill>
                <a:latin typeface="Montserrat" panose="00000500000000000000" pitchFamily="2" charset="0"/>
              </a:rPr>
              <a:t>Observatorio para la Innovación Agraria, Agroalimentaria y Forestal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16B2FCEC-4AE1-9CB0-2504-684924EFD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sp>
        <p:nvSpPr>
          <p:cNvPr id="12" name="8 CuadroTexto">
            <a:extLst>
              <a:ext uri="{FF2B5EF4-FFF2-40B4-BE49-F238E27FC236}">
                <a16:creationId xmlns:a16="http://schemas.microsoft.com/office/drawing/2014/main" id="{E0AA88B6-494F-22DA-FBE6-6720D770D309}"/>
              </a:ext>
            </a:extLst>
          </p:cNvPr>
          <p:cNvSpPr txBox="1"/>
          <p:nvPr/>
        </p:nvSpPr>
        <p:spPr>
          <a:xfrm>
            <a:off x="127362" y="3288160"/>
            <a:ext cx="4747007" cy="1678300"/>
          </a:xfrm>
          <a:prstGeom prst="rect">
            <a:avLst/>
          </a:prstGeom>
          <a:noFill/>
        </p:spPr>
        <p:txBody>
          <a:bodyPr wrap="square" lIns="91395" tIns="45698" rIns="91395" bIns="45698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s-MX" sz="1406" dirty="0">
                <a:solidFill>
                  <a:schemeClr val="bg1"/>
                </a:solidFill>
                <a:latin typeface="Montserrat" panose="00000500000000000000" pitchFamily="2" charset="0"/>
              </a:rPr>
              <a:t>Plataforma que ofrece más de </a:t>
            </a:r>
            <a:r>
              <a:rPr lang="es-MX" sz="1406" b="1" dirty="0">
                <a:solidFill>
                  <a:srgbClr val="FFDC8D"/>
                </a:solidFill>
                <a:latin typeface="Montserrat" panose="00000500000000000000" pitchFamily="2" charset="0"/>
              </a:rPr>
              <a:t>9 mil </a:t>
            </a:r>
            <a:r>
              <a:rPr lang="es-MX" sz="1406" dirty="0">
                <a:solidFill>
                  <a:schemeClr val="bg1"/>
                </a:solidFill>
                <a:latin typeface="Montserrat" panose="00000500000000000000" pitchFamily="2" charset="0"/>
              </a:rPr>
              <a:t>contenidos entre los que destacan oportunidades para innovar, tendencias, proyectos de innovación a nivel nacional, noticias y documentos. Cuenta con una comunidad de </a:t>
            </a:r>
            <a:r>
              <a:rPr lang="es-MX" sz="1406" b="1" dirty="0">
                <a:solidFill>
                  <a:srgbClr val="FFDC8D"/>
                </a:solidFill>
                <a:latin typeface="Montserrat" panose="00000500000000000000" pitchFamily="2" charset="0"/>
              </a:rPr>
              <a:t>2 mil </a:t>
            </a:r>
            <a:r>
              <a:rPr lang="es-MX" sz="1406" dirty="0">
                <a:solidFill>
                  <a:schemeClr val="bg1"/>
                </a:solidFill>
                <a:latin typeface="Montserrat" panose="00000500000000000000" pitchFamily="2" charset="0"/>
              </a:rPr>
              <a:t>usuarios.</a:t>
            </a:r>
          </a:p>
        </p:txBody>
      </p:sp>
      <p:pic>
        <p:nvPicPr>
          <p:cNvPr id="39" name="Imagen 38" descr="Icono&#10;&#10;Descripción generada automáticamente">
            <a:extLst>
              <a:ext uri="{FF2B5EF4-FFF2-40B4-BE49-F238E27FC236}">
                <a16:creationId xmlns:a16="http://schemas.microsoft.com/office/drawing/2014/main" id="{CFBA5F8F-6062-BF14-381F-F78032123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078" y="5851375"/>
            <a:ext cx="492600" cy="687749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531B6D79-98BB-76A9-BE98-88E1EF3EF480}"/>
              </a:ext>
            </a:extLst>
          </p:cNvPr>
          <p:cNvSpPr txBox="1"/>
          <p:nvPr/>
        </p:nvSpPr>
        <p:spPr>
          <a:xfrm rot="16200000">
            <a:off x="-1211416" y="1517513"/>
            <a:ext cx="2958747" cy="308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26"/>
              </a:spcBef>
            </a:pPr>
            <a:r>
              <a:rPr lang="es-CL" sz="1406" b="1" spc="28" dirty="0">
                <a:solidFill>
                  <a:srgbClr val="FFDC8D"/>
                </a:solidFill>
                <a:latin typeface="Montserrat" panose="00000500000000000000" pitchFamily="2" charset="0"/>
                <a:cs typeface="Montserrat Thin"/>
              </a:rPr>
              <a:t>PILAR DE ACCIÓN DE FIA</a:t>
            </a:r>
            <a:endParaRPr lang="es-CL" sz="1406" dirty="0">
              <a:solidFill>
                <a:srgbClr val="FFDC8D"/>
              </a:solidFill>
              <a:latin typeface="Montserrat" panose="00000500000000000000" pitchFamily="2" charset="0"/>
              <a:cs typeface="Montserrat Thin"/>
            </a:endParaRPr>
          </a:p>
        </p:txBody>
      </p:sp>
      <p:pic>
        <p:nvPicPr>
          <p:cNvPr id="43" name="object 3">
            <a:extLst>
              <a:ext uri="{FF2B5EF4-FFF2-40B4-BE49-F238E27FC236}">
                <a16:creationId xmlns:a16="http://schemas.microsoft.com/office/drawing/2014/main" id="{A2C57C6B-04DF-B8E0-B944-FF37924ECC1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8883" y="252723"/>
            <a:ext cx="198286" cy="98321"/>
          </a:xfrm>
          <a:prstGeom prst="rect">
            <a:avLst/>
          </a:prstGeom>
        </p:spPr>
      </p:pic>
      <p:pic>
        <p:nvPicPr>
          <p:cNvPr id="44" name="object 4">
            <a:extLst>
              <a:ext uri="{FF2B5EF4-FFF2-40B4-BE49-F238E27FC236}">
                <a16:creationId xmlns:a16="http://schemas.microsoft.com/office/drawing/2014/main" id="{6A63945A-DBF7-A917-FA3E-79760B8DAAA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5568" y="252723"/>
            <a:ext cx="198286" cy="9832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2421108-1F8B-D74A-86BB-FB6361E58F53}"/>
              </a:ext>
            </a:extLst>
          </p:cNvPr>
          <p:cNvSpPr txBox="1"/>
          <p:nvPr/>
        </p:nvSpPr>
        <p:spPr>
          <a:xfrm>
            <a:off x="683523" y="171099"/>
            <a:ext cx="3428021" cy="308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65" b="1" dirty="0">
                <a:solidFill>
                  <a:srgbClr val="FFDC8D"/>
                </a:solidFill>
                <a:latin typeface="Montserrat" panose="00000500000000000000" pitchFamily="2" charset="0"/>
              </a:rPr>
              <a:t>PLATAFORMA DE </a:t>
            </a:r>
            <a:r>
              <a:rPr lang="es-MX" sz="1406" b="1" dirty="0">
                <a:solidFill>
                  <a:srgbClr val="FFDC8D"/>
                </a:solidFill>
                <a:latin typeface="Montserrat" panose="00000500000000000000" pitchFamily="2" charset="0"/>
              </a:rPr>
              <a:t>INFORMACIÓN</a:t>
            </a:r>
            <a:endParaRPr lang="es-CL" sz="1406" b="1" dirty="0">
              <a:solidFill>
                <a:srgbClr val="FFDC8D"/>
              </a:solidFill>
            </a:endParaRP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id="{7596A695-8B05-95BD-5749-1758A0B68358}"/>
              </a:ext>
            </a:extLst>
          </p:cNvPr>
          <p:cNvSpPr txBox="1"/>
          <p:nvPr/>
        </p:nvSpPr>
        <p:spPr>
          <a:xfrm>
            <a:off x="198882" y="527234"/>
            <a:ext cx="4764706" cy="1269548"/>
          </a:xfrm>
          <a:prstGeom prst="rect">
            <a:avLst/>
          </a:prstGeom>
        </p:spPr>
        <p:txBody>
          <a:bodyPr vert="horz" wrap="square" lIns="0" tIns="8479" rIns="0" bIns="0" rtlCol="0">
            <a:spAutoFit/>
          </a:bodyPr>
          <a:lstStyle/>
          <a:p>
            <a:pPr marL="145487" marR="140131" indent="-92826" algn="ctr">
              <a:lnSpc>
                <a:spcPct val="128000"/>
              </a:lnSpc>
              <a:spcBef>
                <a:spcPts val="67"/>
              </a:spcBef>
            </a:pPr>
            <a:r>
              <a:rPr lang="es-CL" sz="7028" b="1" spc="-7" dirty="0">
                <a:solidFill>
                  <a:srgbClr val="FFFFFF"/>
                </a:solidFill>
                <a:latin typeface="Montserrat SemiBold"/>
                <a:cs typeface="Montserrat SemiBold"/>
              </a:rPr>
              <a:t>OPIA</a:t>
            </a:r>
            <a:endParaRPr sz="7028" dirty="0">
              <a:latin typeface="Montserrat" panose="00000500000000000000" pitchFamily="2" charset="0"/>
              <a:cs typeface="Montserrat Thin"/>
            </a:endParaRPr>
          </a:p>
        </p:txBody>
      </p:sp>
      <p:grpSp>
        <p:nvGrpSpPr>
          <p:cNvPr id="53" name="Grupo 52">
            <a:extLst>
              <a:ext uri="{FF2B5EF4-FFF2-40B4-BE49-F238E27FC236}">
                <a16:creationId xmlns:a16="http://schemas.microsoft.com/office/drawing/2014/main" id="{BB909699-2EB9-1935-0353-DBC0E740CB2E}"/>
              </a:ext>
            </a:extLst>
          </p:cNvPr>
          <p:cNvGrpSpPr/>
          <p:nvPr/>
        </p:nvGrpSpPr>
        <p:grpSpPr>
          <a:xfrm>
            <a:off x="5980113" y="182171"/>
            <a:ext cx="4142934" cy="6574229"/>
            <a:chOff x="6132513" y="93271"/>
            <a:chExt cx="4142934" cy="6574229"/>
          </a:xfrm>
        </p:grpSpPr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A830FB84-6C84-6139-93C2-AB1A06D7A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65976"/>
            <a:stretch/>
          </p:blipFill>
          <p:spPr>
            <a:xfrm>
              <a:off x="6132513" y="93271"/>
              <a:ext cx="4142934" cy="451012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04AD3ED6-9872-A07F-FC40-89F05C250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b="13619"/>
            <a:stretch/>
          </p:blipFill>
          <p:spPr>
            <a:xfrm>
              <a:off x="6134945" y="501545"/>
              <a:ext cx="4140501" cy="6165955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01484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B1939-2FFF-279B-7C44-2404C0C54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CAC10A4-0DE6-DDE6-E510-5B36FFE30F0B}"/>
              </a:ext>
            </a:extLst>
          </p:cNvPr>
          <p:cNvSpPr/>
          <p:nvPr/>
        </p:nvSpPr>
        <p:spPr>
          <a:xfrm>
            <a:off x="-5480" y="1674"/>
            <a:ext cx="4969069" cy="6854653"/>
          </a:xfrm>
          <a:prstGeom prst="rect">
            <a:avLst/>
          </a:prstGeom>
          <a:solidFill>
            <a:srgbClr val="699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265"/>
          </a:p>
        </p:txBody>
      </p:sp>
      <p:sp>
        <p:nvSpPr>
          <p:cNvPr id="4" name="8 CuadroTexto">
            <a:extLst>
              <a:ext uri="{FF2B5EF4-FFF2-40B4-BE49-F238E27FC236}">
                <a16:creationId xmlns:a16="http://schemas.microsoft.com/office/drawing/2014/main" id="{D768D5C0-D231-94BC-F7E2-F36CCDCA33D0}"/>
              </a:ext>
            </a:extLst>
          </p:cNvPr>
          <p:cNvSpPr txBox="1"/>
          <p:nvPr/>
        </p:nvSpPr>
        <p:spPr>
          <a:xfrm>
            <a:off x="-5480" y="1593009"/>
            <a:ext cx="4969069" cy="704764"/>
          </a:xfrm>
          <a:prstGeom prst="rect">
            <a:avLst/>
          </a:prstGeom>
          <a:noFill/>
        </p:spPr>
        <p:txBody>
          <a:bodyPr wrap="square" lIns="91395" tIns="45698" rIns="91395" bIns="45698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s-MX" sz="1406" i="1" dirty="0">
                <a:solidFill>
                  <a:schemeClr val="bg1"/>
                </a:solidFill>
                <a:latin typeface="Montserrat" panose="00000500000000000000" pitchFamily="2" charset="0"/>
              </a:rPr>
              <a:t>Observatorio para la Innovación Agraria, Agroalimentaria y Forestal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08D1D111-53E5-115C-DD98-39731E46E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68" y="-7893"/>
            <a:ext cx="1362901" cy="86994"/>
          </a:xfrm>
          <a:prstGeom prst="rect">
            <a:avLst/>
          </a:prstGeom>
        </p:spPr>
      </p:pic>
      <p:sp>
        <p:nvSpPr>
          <p:cNvPr id="12" name="8 CuadroTexto">
            <a:extLst>
              <a:ext uri="{FF2B5EF4-FFF2-40B4-BE49-F238E27FC236}">
                <a16:creationId xmlns:a16="http://schemas.microsoft.com/office/drawing/2014/main" id="{136DE570-DFB7-FFE5-6CD5-68E8BEF1842B}"/>
              </a:ext>
            </a:extLst>
          </p:cNvPr>
          <p:cNvSpPr txBox="1"/>
          <p:nvPr/>
        </p:nvSpPr>
        <p:spPr>
          <a:xfrm>
            <a:off x="127362" y="3288160"/>
            <a:ext cx="4747007" cy="1678300"/>
          </a:xfrm>
          <a:prstGeom prst="rect">
            <a:avLst/>
          </a:prstGeom>
          <a:noFill/>
        </p:spPr>
        <p:txBody>
          <a:bodyPr wrap="square" lIns="91395" tIns="45698" rIns="91395" bIns="45698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s-MX" sz="1406" dirty="0">
                <a:solidFill>
                  <a:schemeClr val="bg1"/>
                </a:solidFill>
                <a:latin typeface="Montserrat" panose="00000500000000000000" pitchFamily="2" charset="0"/>
              </a:rPr>
              <a:t>Plataforma que ofrece más de </a:t>
            </a:r>
            <a:r>
              <a:rPr lang="es-MX" sz="1406" b="1" dirty="0">
                <a:solidFill>
                  <a:srgbClr val="FFDC8D"/>
                </a:solidFill>
                <a:latin typeface="Montserrat" panose="00000500000000000000" pitchFamily="2" charset="0"/>
              </a:rPr>
              <a:t>9 mil </a:t>
            </a:r>
            <a:r>
              <a:rPr lang="es-MX" sz="1406" dirty="0">
                <a:solidFill>
                  <a:schemeClr val="bg1"/>
                </a:solidFill>
                <a:latin typeface="Montserrat" panose="00000500000000000000" pitchFamily="2" charset="0"/>
              </a:rPr>
              <a:t>contenidos entre los que destacan oportunidades para innovar, tendencias, proyectos de innovación a nivel nacional, noticias y documentos. Cuenta con una comunidad de </a:t>
            </a:r>
            <a:r>
              <a:rPr lang="es-MX" sz="1406" b="1" dirty="0">
                <a:solidFill>
                  <a:srgbClr val="FFDC8D"/>
                </a:solidFill>
                <a:latin typeface="Montserrat" panose="00000500000000000000" pitchFamily="2" charset="0"/>
              </a:rPr>
              <a:t>2 mil </a:t>
            </a:r>
            <a:r>
              <a:rPr lang="es-MX" sz="1406" dirty="0">
                <a:solidFill>
                  <a:schemeClr val="bg1"/>
                </a:solidFill>
                <a:latin typeface="Montserrat" panose="00000500000000000000" pitchFamily="2" charset="0"/>
              </a:rPr>
              <a:t>usuarios.</a:t>
            </a:r>
          </a:p>
        </p:txBody>
      </p:sp>
      <p:pic>
        <p:nvPicPr>
          <p:cNvPr id="39" name="Imagen 38" descr="Icono&#10;&#10;Descripción generada automáticamente">
            <a:extLst>
              <a:ext uri="{FF2B5EF4-FFF2-40B4-BE49-F238E27FC236}">
                <a16:creationId xmlns:a16="http://schemas.microsoft.com/office/drawing/2014/main" id="{81117E65-911F-14D3-361D-F2815933A8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078" y="5851375"/>
            <a:ext cx="492600" cy="687749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91D87A22-E2DF-CC17-2E4C-3B9ADEB64FE7}"/>
              </a:ext>
            </a:extLst>
          </p:cNvPr>
          <p:cNvSpPr txBox="1"/>
          <p:nvPr/>
        </p:nvSpPr>
        <p:spPr>
          <a:xfrm rot="16200000">
            <a:off x="-1211416" y="1517513"/>
            <a:ext cx="2958747" cy="308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26"/>
              </a:spcBef>
            </a:pPr>
            <a:r>
              <a:rPr lang="es-CL" sz="1406" b="1" spc="28" dirty="0">
                <a:solidFill>
                  <a:srgbClr val="FFDC8D"/>
                </a:solidFill>
                <a:latin typeface="Montserrat" panose="00000500000000000000" pitchFamily="2" charset="0"/>
                <a:cs typeface="Montserrat Thin"/>
              </a:rPr>
              <a:t>PILAR DE ACCIÓN DE FIA</a:t>
            </a:r>
            <a:endParaRPr lang="es-CL" sz="1406" dirty="0">
              <a:solidFill>
                <a:srgbClr val="FFDC8D"/>
              </a:solidFill>
              <a:latin typeface="Montserrat" panose="00000500000000000000" pitchFamily="2" charset="0"/>
              <a:cs typeface="Montserrat Thin"/>
            </a:endParaRPr>
          </a:p>
        </p:txBody>
      </p:sp>
      <p:pic>
        <p:nvPicPr>
          <p:cNvPr id="43" name="object 3">
            <a:extLst>
              <a:ext uri="{FF2B5EF4-FFF2-40B4-BE49-F238E27FC236}">
                <a16:creationId xmlns:a16="http://schemas.microsoft.com/office/drawing/2014/main" id="{5ED5D7DD-5AB5-B239-21BA-050828BACC8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8883" y="252723"/>
            <a:ext cx="198286" cy="98321"/>
          </a:xfrm>
          <a:prstGeom prst="rect">
            <a:avLst/>
          </a:prstGeom>
        </p:spPr>
      </p:pic>
      <p:pic>
        <p:nvPicPr>
          <p:cNvPr id="44" name="object 4">
            <a:extLst>
              <a:ext uri="{FF2B5EF4-FFF2-40B4-BE49-F238E27FC236}">
                <a16:creationId xmlns:a16="http://schemas.microsoft.com/office/drawing/2014/main" id="{016A05AA-E5B4-06BC-5EE7-2D85EAEFB6A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5568" y="252723"/>
            <a:ext cx="198286" cy="9832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1FDA248-95B6-78C4-C088-8C41F0A65C00}"/>
              </a:ext>
            </a:extLst>
          </p:cNvPr>
          <p:cNvSpPr txBox="1"/>
          <p:nvPr/>
        </p:nvSpPr>
        <p:spPr>
          <a:xfrm>
            <a:off x="683523" y="171099"/>
            <a:ext cx="3428021" cy="308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65" b="1" dirty="0">
                <a:solidFill>
                  <a:srgbClr val="FFDC8D"/>
                </a:solidFill>
                <a:latin typeface="Montserrat" panose="00000500000000000000" pitchFamily="2" charset="0"/>
              </a:rPr>
              <a:t>PLATAFORMA DE </a:t>
            </a:r>
            <a:r>
              <a:rPr lang="es-MX" sz="1406" b="1" dirty="0">
                <a:solidFill>
                  <a:srgbClr val="FFDC8D"/>
                </a:solidFill>
                <a:latin typeface="Montserrat" panose="00000500000000000000" pitchFamily="2" charset="0"/>
              </a:rPr>
              <a:t>INFORMACIÓN</a:t>
            </a:r>
            <a:endParaRPr lang="es-CL" sz="1406" b="1" dirty="0">
              <a:solidFill>
                <a:srgbClr val="FFDC8D"/>
              </a:solidFill>
            </a:endParaRP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id="{549DA35C-55CA-E930-A92B-1C9A6DD10BF2}"/>
              </a:ext>
            </a:extLst>
          </p:cNvPr>
          <p:cNvSpPr txBox="1"/>
          <p:nvPr/>
        </p:nvSpPr>
        <p:spPr>
          <a:xfrm>
            <a:off x="198882" y="527234"/>
            <a:ext cx="4764706" cy="1269548"/>
          </a:xfrm>
          <a:prstGeom prst="rect">
            <a:avLst/>
          </a:prstGeom>
        </p:spPr>
        <p:txBody>
          <a:bodyPr vert="horz" wrap="square" lIns="0" tIns="8479" rIns="0" bIns="0" rtlCol="0">
            <a:spAutoFit/>
          </a:bodyPr>
          <a:lstStyle/>
          <a:p>
            <a:pPr marL="145487" marR="140131" indent="-92826" algn="ctr">
              <a:lnSpc>
                <a:spcPct val="128000"/>
              </a:lnSpc>
              <a:spcBef>
                <a:spcPts val="67"/>
              </a:spcBef>
            </a:pPr>
            <a:r>
              <a:rPr lang="es-CL" sz="7028" b="1" spc="-7" dirty="0">
                <a:solidFill>
                  <a:srgbClr val="FFFFFF"/>
                </a:solidFill>
                <a:latin typeface="Montserrat SemiBold"/>
                <a:cs typeface="Montserrat SemiBold"/>
              </a:rPr>
              <a:t>OPIA</a:t>
            </a:r>
            <a:endParaRPr sz="7028" dirty="0">
              <a:latin typeface="Montserrat" panose="00000500000000000000" pitchFamily="2" charset="0"/>
              <a:cs typeface="Montserrat Thin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3C25424-6204-AA98-02DD-9E888D4A8142}"/>
              </a:ext>
            </a:extLst>
          </p:cNvPr>
          <p:cNvSpPr/>
          <p:nvPr/>
        </p:nvSpPr>
        <p:spPr>
          <a:xfrm>
            <a:off x="5493467" y="3421986"/>
            <a:ext cx="5961933" cy="72141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1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Actualidad</a:t>
            </a:r>
            <a:r>
              <a:rPr lang="es-ES" sz="1400" dirty="0">
                <a:solidFill>
                  <a:schemeClr val="bg1"/>
                </a:solidFill>
                <a:latin typeface="Montserrat" panose="00000500000000000000" pitchFamily="2" charset="0"/>
              </a:rPr>
              <a:t>: noticias e información de actualidad a nivel nacional e internacional en materia de innovación.</a:t>
            </a:r>
          </a:p>
          <a:p>
            <a:pPr algn="ctr"/>
            <a:endParaRPr lang="es-CL" sz="14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0B89DC0-F086-6421-A03B-C3F24F0F4044}"/>
              </a:ext>
            </a:extLst>
          </p:cNvPr>
          <p:cNvSpPr/>
          <p:nvPr/>
        </p:nvSpPr>
        <p:spPr>
          <a:xfrm>
            <a:off x="5493466" y="2571086"/>
            <a:ext cx="5961934" cy="72141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1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Comunidad</a:t>
            </a:r>
            <a:r>
              <a:rPr lang="es-ES" sz="1400" dirty="0">
                <a:solidFill>
                  <a:schemeClr val="bg1"/>
                </a:solidFill>
                <a:latin typeface="Montserrat" panose="00000500000000000000" pitchFamily="2" charset="0"/>
              </a:rPr>
              <a:t>: impulsar el contacto, compartir información y conocimiento. </a:t>
            </a:r>
          </a:p>
          <a:p>
            <a:pPr algn="ctr"/>
            <a:endParaRPr lang="es-CL" sz="14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5B2EAC4-3DE5-01EB-D682-E4694494B39C}"/>
              </a:ext>
            </a:extLst>
          </p:cNvPr>
          <p:cNvSpPr/>
          <p:nvPr/>
        </p:nvSpPr>
        <p:spPr>
          <a:xfrm>
            <a:off x="5493467" y="1760965"/>
            <a:ext cx="5961933" cy="72141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Oportunidades</a:t>
            </a:r>
            <a:r>
              <a:rPr lang="es-ES" sz="1400" dirty="0">
                <a:solidFill>
                  <a:schemeClr val="bg1"/>
                </a:solidFill>
                <a:latin typeface="Montserrat" panose="00000500000000000000" pitchFamily="2" charset="0"/>
              </a:rPr>
              <a:t>: de financiamiento, cursos y eventos.</a:t>
            </a:r>
          </a:p>
          <a:p>
            <a:endParaRPr lang="es-CL" sz="14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6CDE82E-B8C0-268C-83DD-4A259B55A896}"/>
              </a:ext>
            </a:extLst>
          </p:cNvPr>
          <p:cNvSpPr/>
          <p:nvPr/>
        </p:nvSpPr>
        <p:spPr>
          <a:xfrm>
            <a:off x="5493466" y="946620"/>
            <a:ext cx="5961934" cy="72141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1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VIGIFIA</a:t>
            </a:r>
            <a:r>
              <a:rPr lang="es-ES" sz="1400" dirty="0">
                <a:solidFill>
                  <a:schemeClr val="bg1"/>
                </a:solidFill>
                <a:latin typeface="Montserrat" panose="00000500000000000000" pitchFamily="2" charset="0"/>
              </a:rPr>
              <a:t>: información que proviene del proceso de vigilancia estratégica que realiza FIA.</a:t>
            </a:r>
          </a:p>
          <a:p>
            <a:pPr algn="ctr"/>
            <a:endParaRPr lang="es-CL" sz="14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90A121D-15BF-CC8E-1496-8452E6B4BF71}"/>
              </a:ext>
            </a:extLst>
          </p:cNvPr>
          <p:cNvSpPr/>
          <p:nvPr/>
        </p:nvSpPr>
        <p:spPr>
          <a:xfrm>
            <a:off x="5506167" y="4247486"/>
            <a:ext cx="5961933" cy="72141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Directorios</a:t>
            </a:r>
            <a:r>
              <a:rPr lang="es-ES" sz="1400" dirty="0">
                <a:solidFill>
                  <a:schemeClr val="bg1"/>
                </a:solidFill>
                <a:latin typeface="Montserrat" panose="00000500000000000000" pitchFamily="2" charset="0"/>
              </a:rPr>
              <a:t>: información sobre los participantes de los proyectos de innovación.</a:t>
            </a:r>
          </a:p>
          <a:p>
            <a:pPr algn="ctr"/>
            <a:endParaRPr lang="es-CL" sz="1400" dirty="0">
              <a:solidFill>
                <a:schemeClr val="bg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13FAF55-0449-FD83-D9CB-C9E78E69D96F}"/>
              </a:ext>
            </a:extLst>
          </p:cNvPr>
          <p:cNvSpPr/>
          <p:nvPr/>
        </p:nvSpPr>
        <p:spPr>
          <a:xfrm>
            <a:off x="5506167" y="5085686"/>
            <a:ext cx="5961933" cy="72141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Base de Proyectos</a:t>
            </a:r>
            <a:r>
              <a:rPr lang="es-ES" sz="1400" dirty="0">
                <a:solidFill>
                  <a:schemeClr val="bg1"/>
                </a:solidFill>
                <a:latin typeface="Montserrat" panose="00000500000000000000" pitchFamily="2" charset="0"/>
              </a:rPr>
              <a:t>: más de 13 mil proyectos e iniciativas de inversión pública.</a:t>
            </a:r>
          </a:p>
          <a:p>
            <a:pPr algn="ctr"/>
            <a:endParaRPr lang="es-CL" sz="1400" dirty="0">
              <a:solidFill>
                <a:schemeClr val="bg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92AB0B1-D17D-91EF-03E8-F788E370990B}"/>
              </a:ext>
            </a:extLst>
          </p:cNvPr>
          <p:cNvSpPr/>
          <p:nvPr/>
        </p:nvSpPr>
        <p:spPr>
          <a:xfrm>
            <a:off x="5506167" y="5923886"/>
            <a:ext cx="5961933" cy="72141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E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Información de Apoyo</a:t>
            </a:r>
            <a:r>
              <a:rPr lang="es-ES" sz="1400" dirty="0">
                <a:solidFill>
                  <a:schemeClr val="bg1"/>
                </a:solidFill>
                <a:latin typeface="Montserrat" panose="00000500000000000000" pitchFamily="2" charset="0"/>
              </a:rPr>
              <a:t>: información de diversas fuentes en distintos formatos.</a:t>
            </a:r>
          </a:p>
          <a:p>
            <a:pPr algn="ctr"/>
            <a:endParaRPr lang="es-C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987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FFE5827-5391-2017-D489-DC05A6177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23C27B-3813-3F03-1014-42ED849E6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679646"/>
            <a:ext cx="9085437" cy="51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788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1510</TotalTime>
  <Words>1502</Words>
  <Application>Microsoft Office PowerPoint</Application>
  <PresentationFormat>Panorámica</PresentationFormat>
  <Paragraphs>189</Paragraphs>
  <Slides>40</Slides>
  <Notes>8</Notes>
  <HiddenSlides>1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0" baseType="lpstr">
      <vt:lpstr>Aptos</vt:lpstr>
      <vt:lpstr>Aptos Display</vt:lpstr>
      <vt:lpstr>Arial</vt:lpstr>
      <vt:lpstr>Montserrat</vt:lpstr>
      <vt:lpstr>Montserrat SemiBold</vt:lpstr>
      <vt:lpstr>Montserrat Thin</vt:lpstr>
      <vt:lpstr>Montserrat-Light</vt:lpstr>
      <vt:lpstr>Tahoma</vt:lpstr>
      <vt:lpstr>Wingdings</vt:lpstr>
      <vt:lpstr>Tema de Office</vt:lpstr>
      <vt:lpstr>FUNDACIÓN PARA LA INNOVACIÓN AGRARIA</vt:lpstr>
      <vt:lpstr>Información: Fuentes y Herramientas para la Competitividad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Otras Fuentes de Información  </vt:lpstr>
      <vt:lpstr>Bibliotecas, Repositorios, Plataformas </vt:lpstr>
      <vt:lpstr>Descubridores, Catálogos, Recursos de Aprendizaje de Universidades</vt:lpstr>
      <vt:lpstr>Tesis</vt:lpstr>
      <vt:lpstr>Bases de Datos Científicas y Mercado</vt:lpstr>
      <vt:lpstr>Proyectos, Ciencia, Tecnología, Innovación</vt:lpstr>
      <vt:lpstr>Centros, Organizaciones, Revistas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 Jofre</dc:creator>
  <cp:lastModifiedBy>Felipe Jorquera Ediap</cp:lastModifiedBy>
  <cp:revision>5</cp:revision>
  <dcterms:created xsi:type="dcterms:W3CDTF">2024-09-03T22:45:31Z</dcterms:created>
  <dcterms:modified xsi:type="dcterms:W3CDTF">2024-10-09T13:33:02Z</dcterms:modified>
</cp:coreProperties>
</file>